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586" autoAdjust="0"/>
  </p:normalViewPr>
  <p:slideViewPr>
    <p:cSldViewPr snapToGrid="0" snapToObjects="1">
      <p:cViewPr varScale="1">
        <p:scale>
          <a:sx n="112" d="100"/>
          <a:sy n="112" d="100"/>
        </p:scale>
        <p:origin x="-14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BFECD78-3C8E-49F2-8FAB-59489D168ABB}" type="datetimeFigureOut">
              <a:rPr lang="en-US" smtClean="0"/>
              <a:t>25/5/17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25/5/17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&lt;ημερομηνία/ώρα&gt;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l-G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fld id="{C23015C9-AECD-4CD6-8E97-67E2D8DE0CA2}" type="slidenum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85800" y="641520"/>
            <a:ext cx="7772400" cy="13888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/>
            <a:r>
              <a:rPr lang="el-G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Perioperative THR Management 
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937800" y="2682360"/>
            <a:ext cx="7132680" cy="3086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sz="3600" b="0" strike="noStrike" spc="-1">
                <a:solidFill>
                  <a:srgbClr val="E9EAF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Nikolaos D. Konstantinou MD Orthopaedic Surgeon 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algn="ctr">
              <a:lnSpc>
                <a:spcPct val="140000"/>
              </a:lnSpc>
            </a:pPr>
            <a:r>
              <a:rPr lang="en-US" sz="2800" b="0" strike="noStrike" spc="-1">
                <a:solidFill>
                  <a:srgbClr val="E9EAF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Director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algn="ctr">
              <a:lnSpc>
                <a:spcPct val="140000"/>
              </a:lnSpc>
            </a:pPr>
            <a:r>
              <a:rPr lang="en-US" sz="2800" b="0" strike="noStrike" spc="-1">
                <a:solidFill>
                  <a:srgbClr val="E9EAF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Orthopaedic Sports Injuries Clinic 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algn="ctr">
              <a:lnSpc>
                <a:spcPct val="140000"/>
              </a:lnSpc>
            </a:pP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200" y="457200"/>
            <a:ext cx="8229600" cy="1465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Preoperative Education for Total Hip and Knee Replacement Patients</a:t>
            </a: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
Lawren H. Daltroy, Catherine I. Morlino, Holley M. Eaton, Robert Poss, and Matthew H. Liang 
Arthritis Care and Research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457200" y="246852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l-GR" sz="2400" dirty="0"/>
              <a:t>The educational intervention reduced length of stay </a:t>
            </a:r>
          </a:p>
          <a:p>
            <a:r>
              <a:rPr lang="el-GR" sz="2400" dirty="0"/>
              <a:t>and pain medication use for patients who exhibited most denial </a:t>
            </a:r>
          </a:p>
          <a:p>
            <a:r>
              <a:rPr lang="el-GR" sz="2400" dirty="0"/>
              <a:t>(tendency to avoid thinking about unpleasant events), </a:t>
            </a:r>
          </a:p>
          <a:p>
            <a:r>
              <a:rPr lang="el-GR" sz="2400" dirty="0"/>
              <a:t>and reduced postoperative anxiety and cognitive errors </a:t>
            </a:r>
          </a:p>
          <a:p>
            <a:r>
              <a:rPr lang="el-GR" sz="2400" dirty="0"/>
              <a:t>on the Mini-Mental State Exam for patients with most baseline anxiety.  </a:t>
            </a:r>
          </a:p>
          <a:p>
            <a:r>
              <a:rPr lang="el-GR" sz="2400" dirty="0"/>
              <a:t>There was no effect on postoperative pain.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Red Flags</a:t>
            </a:r>
          </a:p>
        </p:txBody>
      </p:sp>
      <p:sp>
        <p:nvSpPr>
          <p:cNvPr id="62" name="TextShape 2"/>
          <p:cNvSpPr txBox="1"/>
          <p:nvPr/>
        </p:nvSpPr>
        <p:spPr>
          <a:xfrm>
            <a:off x="457200" y="1600200"/>
            <a:ext cx="6415200" cy="477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Renal Insufficiency- Failure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Cardiac Ischemia- Failure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Pulmonary disease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Anticoagulants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Aspirin?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Allergy in Metals (Ni, Cr, Ti, Co)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Allergy in medication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Fever or active disease</a:t>
            </a:r>
          </a:p>
        </p:txBody>
      </p:sp>
      <p:sp>
        <p:nvSpPr>
          <p:cNvPr id="63" name="CustomShape 3"/>
          <p:cNvSpPr/>
          <p:nvPr/>
        </p:nvSpPr>
        <p:spPr>
          <a:xfrm>
            <a:off x="6681960" y="260280"/>
            <a:ext cx="2004840" cy="1590840"/>
          </a:xfrm>
          <a:custGeom>
            <a:avLst/>
            <a:gdLst/>
            <a:ahLst/>
            <a:cxnLst/>
            <a:rect l="0" t="0" r="r" b="b"/>
            <a:pathLst>
              <a:path w="5571" h="7229">
                <a:moveTo>
                  <a:pt x="158" y="1956"/>
                </a:moveTo>
                <a:cubicBezTo>
                  <a:pt x="1936" y="0"/>
                  <a:pt x="3792" y="3913"/>
                  <a:pt x="5570" y="1956"/>
                </a:cubicBezTo>
                <a:lnTo>
                  <a:pt x="5411" y="5271"/>
                </a:lnTo>
                <a:cubicBezTo>
                  <a:pt x="3633" y="7228"/>
                  <a:pt x="1777" y="3314"/>
                  <a:pt x="0" y="5271"/>
                </a:cubicBezTo>
                <a:lnTo>
                  <a:pt x="158" y="1956"/>
                </a:lnTo>
              </a:path>
            </a:pathLst>
          </a:custGeom>
          <a:solidFill>
            <a:srgbClr val="FF0000"/>
          </a:solidFill>
          <a:ln w="9360">
            <a:solidFill>
              <a:srgbClr val="E8BC4A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Preoperative Planing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456840" y="1765440"/>
            <a:ext cx="5964120" cy="4692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Manual or Computer Templating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Consider Leg Length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Center of Rotation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Optimizing Offset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Position of Acetabulum and Inclination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Position of Calcar osteotomy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Size of Implants and material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Fixation of implants (cement, screws, HA)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66" name="Picture 3" descr="1-s2.0-S1877056809000528-gr1.jpg"/>
          <p:cNvPicPr/>
          <p:nvPr/>
        </p:nvPicPr>
        <p:blipFill>
          <a:blip r:embed="rId2"/>
          <a:stretch/>
        </p:blipFill>
        <p:spPr>
          <a:xfrm>
            <a:off x="5760536" y="1765440"/>
            <a:ext cx="3254476" cy="28273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Templating hip arthroplasty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2" name="THR planning using Planning Software - Osiri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4493" y="1916498"/>
            <a:ext cx="7612734" cy="435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Preoperative Planing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Autologous blood donation?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Cell saver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Approach and positioning of the patient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C-arm?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Traction table?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Implant selection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4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Intraoperative Patient handling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Correct side marking on skin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Antibiotics during induction phase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 or combined anesthesia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Nerve blocks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Foley catheter?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Infiltration with local anesthetic solution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Intraoperative measures for blood control 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74" name="Content Placeholder 3"/>
          <p:cNvPicPr/>
          <p:nvPr/>
        </p:nvPicPr>
        <p:blipFill>
          <a:blip r:embed="rId2"/>
          <a:srcRect t="338" b="338"/>
          <a:stretch/>
        </p:blipFill>
        <p:spPr>
          <a:xfrm>
            <a:off x="457200" y="1743120"/>
            <a:ext cx="822960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4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Intraoperative Patient handling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Compression stockings or intermittent compression system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Blood salvage system or </a:t>
            </a:r>
            <a:r>
              <a:rPr lang="en-US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retransfusion</a:t>
            </a: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system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Meticulous hemostasis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Use of  </a:t>
            </a:r>
            <a:r>
              <a:rPr lang="en-US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Tranexamic</a:t>
            </a: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Acid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Use of postoperative Drain?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Elimination of dead space- respect soft tissue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355680" y="457200"/>
            <a:ext cx="8331120" cy="148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Systematic review and meta-analysis of the use of tranexamic acid in total hip replacement</a:t>
            </a: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
M. Sukeik, S. Alshryda, F. S. Haddad, J. M. Mason
From University  College London Hospital, London,United Kingdom
J Bone Joint Surg [Br] 2011;93
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457200" y="2243160"/>
            <a:ext cx="8229600" cy="3882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TXA led to a significant reduction in the proportion of patients requiring allogeneic blood transfusion (risk difference -0.20, 95% CI -0.29 to -0.11, p &lt; 0.00001, I2 15%). 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There were no significant differences in deep-vein thrombosis, pulmonary embolism, infection rates or other complications among the study groups.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4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Intraoperative Patient handling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Avoid patient Hypothermia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Avoid patient Hypoxia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Use laminar Flow and surgical Helmets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Use </a:t>
            </a:r>
            <a:r>
              <a:rPr lang="en-US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Steridrape</a:t>
            </a: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single use drapes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Change gloves regularly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Respect OR rules (min circulation, sterile corridors, mask and head cover, doors closed)</a:t>
            </a:r>
            <a:endParaRPr lang="el-GR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4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Patient Management 
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296640" y="1816200"/>
            <a:ext cx="8389800" cy="4309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Preoperative Patient Status Assessment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Intraoperative Patient Handling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 Postoperative Care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Discharge permitting conditions 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Follow-up visit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456840"/>
            <a:ext cx="8229600" cy="1617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Content Placeholder 3" descr="c59001c94fe08405ccedb636e6e882f9.jpg"/>
          <p:cNvPicPr/>
          <p:nvPr/>
        </p:nvPicPr>
        <p:blipFill>
          <a:blip r:embed="rId2"/>
          <a:srcRect l="-11923" r="-11923"/>
          <a:stretch/>
        </p:blipFill>
        <p:spPr>
          <a:xfrm>
            <a:off x="243000" y="1044720"/>
            <a:ext cx="8551800" cy="508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13840"/>
            <a:ext cx="8229600" cy="2243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Local infiltration analgesia:
</a:t>
            </a: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technique for the control of acute postoperative pain following knee and hip surgery </a:t>
            </a: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
A case study of 325 patients
Dennis R Kerr and Lawrence Kohan
Joint Orthopaedic Centre, Bondi Junction, New South Wales, Australia 
Acta Orthopaedica 2008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57200" y="2077920"/>
            <a:ext cx="8229600" cy="443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 is based on systematic infiltration of a mixture of </a:t>
            </a:r>
            <a:r>
              <a:rPr lang="en-US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ropivacaine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ketorolac, and adrenaline into the tissues around the surgical field to achieve satisfactory pain control with little physiological disturbance. 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technique allows virtually immediate mobilization and earlier discharge from hospital.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LIA is an effective alternative technique.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 our patients, satisfactory mobilization was achieved within 5–6 h and discharge directly home after a single overnight stay was the norm. Longer stays were required if patients had significant comorbidities or inadequate support at home.</a:t>
            </a:r>
            <a:endParaRPr lang="el-GR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4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Intraoperative Patient handling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Transfer from operating table with caution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Use approach specific cautions while in bed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Keep patient warm and </a:t>
            </a:r>
            <a:r>
              <a:rPr lang="en-US" sz="3200" dirty="0" err="1"/>
              <a:t>painfree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Antibiotics according to guidelines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LMWH 6-8 h postop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Postoperative Care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Mobilize patient same day or the next morning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Change dressing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Remove drain and Foley catheter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Start Physiotherapy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Monitor HBC and if &lt;8 consider transfusion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Stop iv fluids and decrease narcotics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X-ray Face and Profile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Postoperative Care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Use LMWH or </a:t>
            </a:r>
            <a:r>
              <a:rPr lang="en-US" sz="2800" dirty="0" err="1"/>
              <a:t>antiX</a:t>
            </a:r>
            <a:r>
              <a:rPr lang="en-US" sz="2800" dirty="0"/>
              <a:t>-factor drugs for 4-6 weeks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Use walker or crutches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Use anti-embolism compression stockings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Instruct patient what to avoid and how to mobilize in and out of bed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Use toilet seat augment?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Μultiple factors contribute to postoperative morbidity, length of stay in hospital, and convalescence 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406215" y="2256704"/>
            <a:ext cx="5030476" cy="3509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30000"/>
              </a:lnSpc>
            </a:pPr>
            <a:endParaRPr lang="el-G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Pain Fatigue</a:t>
            </a:r>
            <a:endParaRPr lang="el-GR" sz="2400" dirty="0" smtClean="0"/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Stress </a:t>
            </a:r>
            <a:r>
              <a:rPr lang="en-US" sz="2400" dirty="0"/>
              <a:t>response/organ dysfunction</a:t>
            </a:r>
            <a:endParaRPr lang="el-GR" sz="2400" dirty="0"/>
          </a:p>
          <a:p>
            <a:pPr algn="ctr">
              <a:lnSpc>
                <a:spcPct val="130000"/>
              </a:lnSpc>
            </a:pPr>
            <a:r>
              <a:rPr lang="en-US" sz="2400" dirty="0"/>
              <a:t>Nausea, vomiting, ileus</a:t>
            </a:r>
            <a:endParaRPr lang="el-GR" sz="2400" dirty="0"/>
          </a:p>
          <a:p>
            <a:pPr algn="ctr">
              <a:lnSpc>
                <a:spcPct val="130000"/>
              </a:lnSpc>
            </a:pPr>
            <a:r>
              <a:rPr lang="en-US" sz="2400" dirty="0" err="1"/>
              <a:t>Hypoxaemia</a:t>
            </a:r>
            <a:r>
              <a:rPr lang="en-US" sz="2400" dirty="0"/>
              <a:t>, sleep disturbances</a:t>
            </a:r>
            <a:endParaRPr lang="el-GR" sz="2400" dirty="0"/>
          </a:p>
          <a:p>
            <a:pPr algn="ctr">
              <a:lnSpc>
                <a:spcPct val="130000"/>
              </a:lnSpc>
            </a:pPr>
            <a:r>
              <a:rPr lang="en-US" sz="2400" dirty="0" err="1" smtClean="0"/>
              <a:t>Immobilisation</a:t>
            </a:r>
            <a:r>
              <a:rPr lang="en-US" sz="2400" dirty="0"/>
              <a:t>, </a:t>
            </a:r>
            <a:r>
              <a:rPr lang="en-US" sz="2400" dirty="0" err="1"/>
              <a:t>semistarvation</a:t>
            </a:r>
            <a:endParaRPr lang="el-GR" sz="2400" dirty="0"/>
          </a:p>
          <a:p>
            <a:pPr algn="ctr">
              <a:lnSpc>
                <a:spcPct val="130000"/>
              </a:lnSpc>
            </a:pPr>
            <a:r>
              <a:rPr lang="en-US" sz="2400" dirty="0"/>
              <a:t>Drains/nasogastric tubes, </a:t>
            </a:r>
            <a:r>
              <a:rPr lang="en-US" sz="2400" dirty="0" smtClean="0"/>
              <a:t>restrictions</a:t>
            </a:r>
            <a:endParaRPr lang="el-GR" sz="2800" dirty="0"/>
          </a:p>
          <a:p>
            <a:pPr>
              <a:lnSpc>
                <a:spcPct val="130000"/>
              </a:lnSpc>
            </a:pPr>
            <a:endParaRPr lang="el-G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3" name="CustomShape 3"/>
          <p:cNvSpPr/>
          <p:nvPr/>
        </p:nvSpPr>
        <p:spPr>
          <a:xfrm rot="213908">
            <a:off x="1852708" y="2546360"/>
            <a:ext cx="1678060" cy="210787"/>
          </a:xfrm>
          <a:custGeom>
            <a:avLst/>
            <a:gdLst/>
            <a:ahLst/>
            <a:cxnLst/>
            <a:rect l="l" t="t" r="r" b="b"/>
            <a:pathLst>
              <a:path w="973932" h="605380">
                <a:moveTo>
                  <a:pt x="0" y="151345"/>
                </a:moveTo>
                <a:lnTo>
                  <a:pt x="18918" y="151345"/>
                </a:lnTo>
                <a:lnTo>
                  <a:pt x="18918" y="454035"/>
                </a:lnTo>
                <a:lnTo>
                  <a:pt x="0" y="454035"/>
                </a:lnTo>
                <a:lnTo>
                  <a:pt x="0" y="151345"/>
                </a:lnTo>
                <a:close/>
                <a:moveTo>
                  <a:pt x="37836" y="151345"/>
                </a:moveTo>
                <a:lnTo>
                  <a:pt x="75673" y="151345"/>
                </a:lnTo>
                <a:lnTo>
                  <a:pt x="75673" y="454035"/>
                </a:lnTo>
                <a:lnTo>
                  <a:pt x="37836" y="454035"/>
                </a:lnTo>
                <a:lnTo>
                  <a:pt x="37836" y="151345"/>
                </a:lnTo>
                <a:close/>
                <a:moveTo>
                  <a:pt x="94591" y="151345"/>
                </a:moveTo>
                <a:lnTo>
                  <a:pt x="671242" y="151345"/>
                </a:lnTo>
                <a:lnTo>
                  <a:pt x="671242" y="0"/>
                </a:lnTo>
                <a:lnTo>
                  <a:pt x="973932" y="302690"/>
                </a:lnTo>
                <a:lnTo>
                  <a:pt x="671242" y="605380"/>
                </a:lnTo>
                <a:lnTo>
                  <a:pt x="671242" y="454035"/>
                </a:lnTo>
                <a:lnTo>
                  <a:pt x="94591" y="454035"/>
                </a:lnTo>
                <a:lnTo>
                  <a:pt x="94591" y="151345"/>
                </a:lnTo>
                <a:close/>
              </a:path>
            </a:pathLst>
          </a:custGeom>
          <a:gradFill>
            <a:gsLst>
              <a:gs pos="0">
                <a:srgbClr val="FDC32D"/>
              </a:gs>
              <a:gs pos="100000">
                <a:srgbClr val="BE9323"/>
              </a:gs>
            </a:gsLst>
            <a:lin ang="7848000"/>
          </a:gradFill>
          <a:ln w="9360">
            <a:solidFill>
              <a:srgbClr val="E7B944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 rot="5400000">
            <a:off x="3944952" y="4767514"/>
            <a:ext cx="297309" cy="1700946"/>
          </a:xfrm>
          <a:custGeom>
            <a:avLst/>
            <a:gdLst/>
            <a:ahLst/>
            <a:cxnLst/>
            <a:rect l="0" t="0" r="r" b="b"/>
            <a:pathLst>
              <a:path w="1369" h="2667">
                <a:moveTo>
                  <a:pt x="342" y="1"/>
                </a:moveTo>
                <a:lnTo>
                  <a:pt x="342" y="1980"/>
                </a:lnTo>
                <a:lnTo>
                  <a:pt x="0" y="1980"/>
                </a:lnTo>
                <a:lnTo>
                  <a:pt x="685" y="2666"/>
                </a:lnTo>
                <a:lnTo>
                  <a:pt x="1368" y="1979"/>
                </a:lnTo>
                <a:lnTo>
                  <a:pt x="1026" y="1980"/>
                </a:lnTo>
                <a:lnTo>
                  <a:pt x="1025" y="0"/>
                </a:lnTo>
                <a:lnTo>
                  <a:pt x="342" y="1"/>
                </a:lnTo>
              </a:path>
            </a:pathLst>
          </a:custGeom>
          <a:gradFill>
            <a:gsLst>
              <a:gs pos="0">
                <a:srgbClr val="FDC32D"/>
              </a:gs>
              <a:gs pos="100000">
                <a:srgbClr val="BE9323"/>
              </a:gs>
            </a:gsLst>
            <a:lin ang="1650000"/>
          </a:gradFill>
          <a:ln w="9360">
            <a:solidFill>
              <a:srgbClr val="E7B944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191444" y="1997517"/>
            <a:ext cx="174763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2800" dirty="0">
                <a:solidFill>
                  <a:srgbClr val="FFFFFF"/>
                </a:solidFill>
              </a:rPr>
              <a:t>Surgery</a:t>
            </a:r>
            <a:endParaRPr lang="el-GR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460" y="5221939"/>
            <a:ext cx="286067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2800" dirty="0">
                <a:solidFill>
                  <a:srgbClr val="FFFFFF"/>
                </a:solidFill>
              </a:rPr>
              <a:t>Delayed recovery</a:t>
            </a:r>
            <a:endParaRPr lang="el-GR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4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Discharge permitting conditions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 err="1"/>
              <a:t>Hemodynamically</a:t>
            </a:r>
            <a:r>
              <a:rPr lang="en-US" sz="2800" dirty="0"/>
              <a:t> stable patient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Pain control without narcotics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Able to mobilize freely out of bed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Able to use the toilet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Able to walk unassisted for 100 steps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Able to ascend and descend some stairs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Facilities at home can accommodate safely the patient</a:t>
            </a:r>
            <a:endParaRPr lang="el-GR" sz="28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800" dirty="0"/>
              <a:t>Otherwise send to recovery center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457200"/>
            <a:ext cx="8229600" cy="779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8" name="Content Placeholder 3" descr="Post-Hospital-2.jpg"/>
          <p:cNvPicPr/>
          <p:nvPr/>
        </p:nvPicPr>
        <p:blipFill>
          <a:blip r:embed="rId2"/>
          <a:srcRect t="20157" b="20157"/>
          <a:stretch/>
        </p:blipFill>
        <p:spPr>
          <a:xfrm>
            <a:off x="457200" y="938160"/>
            <a:ext cx="8229600" cy="518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Red flags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456840" y="1600200"/>
            <a:ext cx="781524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Low blood pressure ,low HBC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Poor renal function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Non urinating properly (men)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Fever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Wound discharge or poor healing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Delirium or poor understanding of instructions</a:t>
            </a:r>
          </a:p>
        </p:txBody>
      </p:sp>
      <p:sp>
        <p:nvSpPr>
          <p:cNvPr id="101" name="CustomShape 3"/>
          <p:cNvSpPr/>
          <p:nvPr/>
        </p:nvSpPr>
        <p:spPr>
          <a:xfrm>
            <a:off x="6681960" y="260280"/>
            <a:ext cx="2004840" cy="1590840"/>
          </a:xfrm>
          <a:custGeom>
            <a:avLst/>
            <a:gdLst/>
            <a:ahLst/>
            <a:cxnLst/>
            <a:rect l="0" t="0" r="r" b="b"/>
            <a:pathLst>
              <a:path w="5571" h="7229">
                <a:moveTo>
                  <a:pt x="158" y="1956"/>
                </a:moveTo>
                <a:cubicBezTo>
                  <a:pt x="1936" y="0"/>
                  <a:pt x="3792" y="3913"/>
                  <a:pt x="5570" y="1956"/>
                </a:cubicBezTo>
                <a:lnTo>
                  <a:pt x="5411" y="5271"/>
                </a:lnTo>
                <a:cubicBezTo>
                  <a:pt x="3633" y="7228"/>
                  <a:pt x="1777" y="3314"/>
                  <a:pt x="0" y="5271"/>
                </a:cubicBezTo>
                <a:lnTo>
                  <a:pt x="158" y="1956"/>
                </a:lnTo>
              </a:path>
            </a:pathLst>
          </a:custGeom>
          <a:solidFill>
            <a:srgbClr val="FF0000"/>
          </a:solidFill>
          <a:ln w="9360">
            <a:solidFill>
              <a:srgbClr val="E8BC4A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Follow-up visit</a:t>
            </a:r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15days for suture removal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1 month for X-ray and control of walking progress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3 or 6 months for X-ray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Every year for X-ray and monitoring of implant loosening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4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Preoperative Patient Informing 
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Indications for specific operation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Explaining the Goals and Dangers of the operation 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Discussing Implant selection and fixation method 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3200" dirty="0"/>
              <a:t>Obtaining Written Consent In specific form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Red Flags</a:t>
            </a:r>
          </a:p>
        </p:txBody>
      </p:sp>
      <p:sp>
        <p:nvSpPr>
          <p:cNvPr id="105" name="TextShape 2"/>
          <p:cNvSpPr txBox="1"/>
          <p:nvPr/>
        </p:nvSpPr>
        <p:spPr>
          <a:xfrm>
            <a:off x="457199" y="1600200"/>
            <a:ext cx="8024849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History of fall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 err="1"/>
              <a:t>Trendelenburg</a:t>
            </a:r>
            <a:r>
              <a:rPr lang="en-US" sz="3200" dirty="0"/>
              <a:t> sign that persists or appears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Leg length difference &gt;1cm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Persistent pain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Fever or erythema of the wound 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Leg swelling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Breathing difficulties</a:t>
            </a:r>
            <a:endParaRPr lang="el-GR" sz="3200" dirty="0"/>
          </a:p>
        </p:txBody>
      </p:sp>
      <p:sp>
        <p:nvSpPr>
          <p:cNvPr id="106" name="CustomShape 3"/>
          <p:cNvSpPr/>
          <p:nvPr/>
        </p:nvSpPr>
        <p:spPr>
          <a:xfrm>
            <a:off x="6681960" y="260280"/>
            <a:ext cx="2004840" cy="1590840"/>
          </a:xfrm>
          <a:custGeom>
            <a:avLst/>
            <a:gdLst/>
            <a:ahLst/>
            <a:cxnLst/>
            <a:rect l="0" t="0" r="r" b="b"/>
            <a:pathLst>
              <a:path w="5571" h="7229">
                <a:moveTo>
                  <a:pt x="158" y="1956"/>
                </a:moveTo>
                <a:cubicBezTo>
                  <a:pt x="1936" y="0"/>
                  <a:pt x="3792" y="3913"/>
                  <a:pt x="5570" y="1956"/>
                </a:cubicBezTo>
                <a:lnTo>
                  <a:pt x="5411" y="5271"/>
                </a:lnTo>
                <a:cubicBezTo>
                  <a:pt x="3633" y="7228"/>
                  <a:pt x="1777" y="3314"/>
                  <a:pt x="0" y="5271"/>
                </a:cubicBezTo>
                <a:lnTo>
                  <a:pt x="158" y="1956"/>
                </a:lnTo>
              </a:path>
            </a:pathLst>
          </a:custGeom>
          <a:solidFill>
            <a:srgbClr val="FF0000"/>
          </a:solidFill>
          <a:ln w="9360">
            <a:solidFill>
              <a:srgbClr val="E8BC4A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Conclusion </a:t>
            </a:r>
          </a:p>
        </p:txBody>
      </p:sp>
      <p:sp>
        <p:nvSpPr>
          <p:cNvPr id="108" name="TextShape 2"/>
          <p:cNvSpPr txBox="1"/>
          <p:nvPr/>
        </p:nvSpPr>
        <p:spPr>
          <a:xfrm>
            <a:off x="457200" y="2065320"/>
            <a:ext cx="8229600" cy="4060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800" dirty="0"/>
              <a:t>Total Hip </a:t>
            </a:r>
            <a:r>
              <a:rPr lang="en-US" sz="2800" dirty="0" err="1"/>
              <a:t>Arthroplasty</a:t>
            </a:r>
            <a:r>
              <a:rPr lang="en-US" sz="2800" dirty="0"/>
              <a:t> is a safe and effective operation to restore mobility and to decrease joint pain. </a:t>
            </a:r>
            <a:endParaRPr lang="el-GR" sz="2800" dirty="0"/>
          </a:p>
          <a:p>
            <a:pPr algn="ctr"/>
            <a:r>
              <a:rPr lang="en-US" sz="2800" dirty="0"/>
              <a:t>Complications can be low provided we anticipate and know the limitations of the procedure and each patient </a:t>
            </a:r>
            <a:endParaRPr lang="el-GR" sz="2800" dirty="0"/>
          </a:p>
          <a:p>
            <a:pPr algn="ctr"/>
            <a:r>
              <a:rPr lang="en-US" sz="2800" dirty="0"/>
              <a:t>Respect the Guidelines and Indications </a:t>
            </a:r>
            <a:endParaRPr lang="el-GR" sz="2800" dirty="0"/>
          </a:p>
          <a:p>
            <a:pPr algn="ctr"/>
            <a:r>
              <a:rPr lang="en-US" sz="2800" dirty="0"/>
              <a:t>Deal with the problems  as soon as they appear 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456840"/>
            <a:ext cx="8229600" cy="1617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10" name="Content Placeholder 3" descr="59ef4b39e0a09600a245e37730edb3f5.jpg"/>
          <p:cNvPicPr/>
          <p:nvPr/>
        </p:nvPicPr>
        <p:blipFill>
          <a:blip r:embed="rId2"/>
          <a:srcRect l="-55868" r="-55868"/>
          <a:stretch/>
        </p:blipFill>
        <p:spPr>
          <a:xfrm>
            <a:off x="314280" y="938160"/>
            <a:ext cx="8229600" cy="518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Take Home Message</a:t>
            </a:r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Know your patient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Follow the indications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Template your operation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Respect the Guidelines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Encourage early mobilization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Address all complications in good time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6000" b="0" strike="noStrike" spc="-1">
                <a:solidFill>
                  <a:srgbClr val="CC9A1A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Thank you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600200"/>
            <a:ext cx="8229600" cy="1117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l-GR" sz="24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THR is not the end of the journey!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algn="ctr"/>
            <a:r>
              <a:rPr lang="el-GR" sz="2400" b="0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It's the beginning .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15" name="Picture 3" descr="FullSizeRender[2829].jpg"/>
          <p:cNvPicPr/>
          <p:nvPr/>
        </p:nvPicPr>
        <p:blipFill>
          <a:blip r:embed="rId2"/>
          <a:stretch/>
        </p:blipFill>
        <p:spPr>
          <a:xfrm>
            <a:off x="677880" y="2717640"/>
            <a:ext cx="2289240" cy="3999240"/>
          </a:xfrm>
          <a:prstGeom prst="rect">
            <a:avLst/>
          </a:prstGeom>
          <a:ln>
            <a:noFill/>
          </a:ln>
        </p:spPr>
      </p:pic>
      <p:pic>
        <p:nvPicPr>
          <p:cNvPr id="116" name="Picture 4" descr="FullSizeRender[2828].jpg"/>
          <p:cNvPicPr/>
          <p:nvPr/>
        </p:nvPicPr>
        <p:blipFill>
          <a:blip r:embed="rId3"/>
          <a:stretch/>
        </p:blipFill>
        <p:spPr>
          <a:xfrm>
            <a:off x="6249960" y="2685960"/>
            <a:ext cx="2212920" cy="403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456840"/>
            <a:ext cx="8229600" cy="1617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6" name="Content Placeholder 3" descr="Untitled1.png"/>
          <p:cNvPicPr/>
          <p:nvPr/>
        </p:nvPicPr>
        <p:blipFill>
          <a:blip r:embed="rId2"/>
          <a:srcRect l="-14932" r="-14932"/>
          <a:stretch/>
        </p:blipFill>
        <p:spPr>
          <a:xfrm>
            <a:off x="457200" y="1600200"/>
            <a:ext cx="822960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Preoperative Patient Status Assessment 
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457200" y="1600200"/>
            <a:ext cx="8229600" cy="4975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Mental Status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Religious Issues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Heart condition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Renal function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Current Medication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Anticoagulant Drugs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Cortisone or Biological Factors (</a:t>
            </a:r>
            <a:r>
              <a:rPr lang="en-US" sz="3200" dirty="0" err="1"/>
              <a:t>antiTNF</a:t>
            </a:r>
            <a:r>
              <a:rPr lang="en-US" sz="3200" dirty="0"/>
              <a:t> </a:t>
            </a:r>
            <a:r>
              <a:rPr lang="en-US" sz="3200" dirty="0" err="1"/>
              <a:t>etc</a:t>
            </a:r>
            <a:r>
              <a:rPr lang="en-US" sz="3200" dirty="0"/>
              <a:t>) </a:t>
            </a:r>
            <a:endParaRPr lang="el-GR" sz="32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3200" dirty="0"/>
              <a:t>Preoperative </a:t>
            </a:r>
            <a:r>
              <a:rPr lang="en-US" sz="3200" dirty="0" err="1"/>
              <a:t>Hgb</a:t>
            </a:r>
            <a:r>
              <a:rPr lang="en-US" sz="3200" dirty="0"/>
              <a:t>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30320" y="456840"/>
            <a:ext cx="901368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 of a patient blood management programme on preoperative anaemia, transfusion rate, and outcome after primary hip or knee arthroplasty: a quality improvement cycle 
A. Kotze ́ , L. A. Carter and A. J. Scally2 
British Journal of Anaesthesia (2012) 
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130320" y="1600200"/>
            <a:ext cx="8772480" cy="488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400" dirty="0"/>
              <a:t>We have to implement blood conservation strategies, including preoperative </a:t>
            </a:r>
            <a:r>
              <a:rPr lang="en-US" sz="2400" dirty="0" err="1"/>
              <a:t>anaemia</a:t>
            </a:r>
            <a:r>
              <a:rPr lang="en-US" sz="2400" dirty="0"/>
              <a:t> treatment, the use of pharmacological agents to promote </a:t>
            </a:r>
            <a:r>
              <a:rPr lang="en-US" sz="2400" dirty="0" err="1"/>
              <a:t>haemostasis</a:t>
            </a:r>
            <a:r>
              <a:rPr lang="en-US" sz="2400" dirty="0"/>
              <a:t>,
and alternatives to donor blood. </a:t>
            </a:r>
            <a:endParaRPr lang="el-GR" sz="24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400" dirty="0"/>
              <a:t>We conclude that preoperative </a:t>
            </a:r>
            <a:r>
              <a:rPr lang="en-US" sz="2400" dirty="0" err="1"/>
              <a:t>Hb</a:t>
            </a:r>
            <a:r>
              <a:rPr lang="en-US" sz="2400" dirty="0"/>
              <a:t> is an easily identifiable predictor of poor outcome after </a:t>
            </a:r>
            <a:r>
              <a:rPr lang="en-US" sz="2400" dirty="0" err="1"/>
              <a:t>arthroplasty</a:t>
            </a:r>
            <a:r>
              <a:rPr lang="en-US" sz="2400" dirty="0"/>
              <a:t> in routine UK practice and that preoperative </a:t>
            </a:r>
            <a:r>
              <a:rPr lang="en-US" sz="2400" dirty="0" err="1"/>
              <a:t>anaemia</a:t>
            </a:r>
            <a:r>
              <a:rPr lang="en-US" sz="2400" dirty="0"/>
              <a:t> treatment is feasible in this setting. </a:t>
            </a:r>
            <a:endParaRPr lang="el-GR" sz="2400" dirty="0"/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n-US" sz="2400" dirty="0"/>
              <a:t>The introduction of a patient blood management algorithm was associated with a reduction in the demand we made on blood donors and improvements in patient outcome; LOS and re-admissions both decreased.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Preoperative measures Hgb 
</a:t>
            </a:r>
            <a:r>
              <a:rPr lang="en-US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patient blood management algorithm 
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/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53" name="Picture 3" descr="Untitled.png"/>
          <p:cNvPicPr/>
          <p:nvPr/>
        </p:nvPicPr>
        <p:blipFill>
          <a:blip r:embed="rId2"/>
          <a:stretch/>
        </p:blipFill>
        <p:spPr>
          <a:xfrm>
            <a:off x="457200" y="1916280"/>
            <a:ext cx="8229600" cy="4528800"/>
          </a:xfrm>
          <a:prstGeom prst="rect">
            <a:avLst/>
          </a:prstGeom>
          <a:ln>
            <a:noFill/>
          </a:ln>
        </p:spPr>
      </p:pic>
      <p:pic>
        <p:nvPicPr>
          <p:cNvPr id="54" name="Picture 5"/>
          <p:cNvPicPr/>
          <p:nvPr/>
        </p:nvPicPr>
        <p:blipFill>
          <a:blip r:embed="rId3"/>
          <a:stretch/>
        </p:blipFill>
        <p:spPr>
          <a:xfrm>
            <a:off x="457200" y="1832040"/>
            <a:ext cx="8126280" cy="465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Preoperative Patient Status Assessment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Mobility status (ROM, Leg Length, Pelvic Tilt, Contractures)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HIV, Hepatitis B-C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Blood Management strategy (preoperative Hgb)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Existing Microbial Load (Teeth abscess, Urinary tract infection ,skin lesions, MRSA in nasal cavity)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720" indent="-342720">
              <a:lnSpc>
                <a:spcPct val="14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Skin condition (previous operation, Psoriasis)</a:t>
            </a:r>
            <a:endParaRPr lang="el-G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456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l-G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Preoperative Patient Status Assessment</a:t>
            </a:r>
            <a:endParaRPr lang="el-GR" sz="5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Anesthesiologist and cardiologist evaluation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Lab Workout (ECG, HBC, GLU,BUN, CRE, Blood Type and Rhesus, Chest X-ray, ABT units)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Physiotherapy and practice before the operation?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Same day admission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Preoperative shower?</a:t>
            </a:r>
          </a:p>
          <a:p>
            <a:pPr marL="342720" indent="-342720">
              <a:buClr>
                <a:srgbClr val="FFFFFF"/>
              </a:buClr>
              <a:buFont typeface="Arial"/>
              <a:buChar char="•"/>
            </a:pPr>
            <a:r>
              <a:rPr lang="el-GR" sz="2800" dirty="0"/>
              <a:t>Shaving or Trimming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146</TotalTime>
  <Words>1041</Words>
  <Application>Microsoft Macintosh PowerPoint</Application>
  <PresentationFormat>On-screen Show (4:3)</PresentationFormat>
  <Paragraphs>180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THR Management  </dc:title>
  <dc:subject/>
  <dc:creator>user user</dc:creator>
  <dc:description/>
  <cp:lastModifiedBy>user user</cp:lastModifiedBy>
  <cp:revision>19</cp:revision>
  <cp:lastPrinted>2017-05-24T22:38:35Z</cp:lastPrinted>
  <dcterms:created xsi:type="dcterms:W3CDTF">2017-05-24T21:31:10Z</dcterms:created>
  <dcterms:modified xsi:type="dcterms:W3CDTF">2017-05-25T13:08:04Z</dcterms:modified>
  <dc:language>el-GR</dc:language>
</cp:coreProperties>
</file>