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67" r:id="rId2"/>
    <p:sldId id="268" r:id="rId3"/>
    <p:sldId id="269" r:id="rId4"/>
    <p:sldId id="270" r:id="rId5"/>
    <p:sldId id="266" r:id="rId6"/>
    <p:sldId id="256" r:id="rId7"/>
    <p:sldId id="258" r:id="rId8"/>
    <p:sldId id="257" r:id="rId9"/>
    <p:sldId id="271" r:id="rId10"/>
    <p:sldId id="272" r:id="rId11"/>
    <p:sldId id="273" r:id="rId12"/>
    <p:sldId id="274" r:id="rId13"/>
    <p:sldId id="260" r:id="rId14"/>
  </p:sldIdLst>
  <p:sldSz cx="9144000" cy="6858000" type="screen4x3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E1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12C44-B9F5-4CB2-97FE-2E6E4D2DADBD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6C8F4-1A06-495D-996E-69140CE5662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9130E-83F3-4549-8340-2D6E06690D61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923ED-4F81-4F63-841C-F36DD7958FA8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65CF-42DC-4C14-AD2B-DFC0B61588C9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61F-C59D-40EA-ACE4-04CDF422337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65CF-42DC-4C14-AD2B-DFC0B61588C9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61F-C59D-40EA-ACE4-04CDF422337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65CF-42DC-4C14-AD2B-DFC0B61588C9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61F-C59D-40EA-ACE4-04CDF422337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65CF-42DC-4C14-AD2B-DFC0B61588C9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61F-C59D-40EA-ACE4-04CDF422337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65CF-42DC-4C14-AD2B-DFC0B61588C9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61F-C59D-40EA-ACE4-04CDF422337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65CF-42DC-4C14-AD2B-DFC0B61588C9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61F-C59D-40EA-ACE4-04CDF422337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65CF-42DC-4C14-AD2B-DFC0B61588C9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61F-C59D-40EA-ACE4-04CDF422337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65CF-42DC-4C14-AD2B-DFC0B61588C9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61F-C59D-40EA-ACE4-04CDF422337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65CF-42DC-4C14-AD2B-DFC0B61588C9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61F-C59D-40EA-ACE4-04CDF422337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65CF-42DC-4C14-AD2B-DFC0B61588C9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61F-C59D-40EA-ACE4-04CDF422337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Ψαλίδισμα και στρογγύλεμα μίας γωνίας του ορθογωνίου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 τρίγωνο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65CF-42DC-4C14-AD2B-DFC0B61588C9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867661F-C59D-40EA-ACE4-04CDF422337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10" name="9 - Ελεύθερη σχεδίαση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- Ελεύθερη σχεδίαση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77D65CF-42DC-4C14-AD2B-DFC0B61588C9}" type="datetimeFigureOut">
              <a:rPr lang="el-GR" smtClean="0"/>
              <a:pPr/>
              <a:t>24/5/2017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867661F-C59D-40EA-ACE4-04CDF4223370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1 - Ομάδα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- Ελεύθερη σχεδίαση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- Ελεύθερη σχεδίαση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ctrTitle"/>
          </p:nvPr>
        </p:nvSpPr>
        <p:spPr>
          <a:xfrm>
            <a:off x="395536" y="1816224"/>
            <a:ext cx="8610600" cy="1828800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solidFill>
                  <a:srgbClr val="4DE1EA"/>
                </a:solidFill>
              </a:rPr>
              <a:t>T</a:t>
            </a:r>
            <a:r>
              <a:rPr lang="en-US" sz="6000" dirty="0" smtClean="0"/>
              <a:t>OTAL HIP REPLACEMENT ARTHROPLASTY</a:t>
            </a:r>
            <a:endParaRPr lang="el-GR" sz="6000" dirty="0"/>
          </a:p>
        </p:txBody>
      </p:sp>
      <p:sp>
        <p:nvSpPr>
          <p:cNvPr id="5" name="4 - Υπότιτλος"/>
          <p:cNvSpPr>
            <a:spLocks noGrp="1"/>
          </p:cNvSpPr>
          <p:nvPr>
            <p:ph type="subTitle" idx="1"/>
          </p:nvPr>
        </p:nvSpPr>
        <p:spPr>
          <a:xfrm>
            <a:off x="467544" y="4077072"/>
            <a:ext cx="7854696" cy="1752600"/>
          </a:xfrm>
        </p:spPr>
        <p:txBody>
          <a:bodyPr/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  D. KYRITSIS</a:t>
            </a:r>
          </a:p>
          <a:p>
            <a:pPr algn="l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Orthopaedic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Surgeon</a:t>
            </a:r>
          </a:p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Metropolitan  Hospital 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7941" t="15309" r="19865" b="50245"/>
          <a:stretch>
            <a:fillRect/>
          </a:stretch>
        </p:blipFill>
        <p:spPr bwMode="auto">
          <a:xfrm>
            <a:off x="395536" y="260648"/>
            <a:ext cx="37444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AutoShape 7" descr="https://www.metropolitan-hospital.gr/images/ananoinosis/hip_050520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33" name="AutoShape 9" descr="https://www.metropolitan-hospital.gr/images/ananoinosis/hip_050520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/>
          <a:srcRect t="11340" r="61019" b="4915"/>
          <a:stretch>
            <a:fillRect/>
          </a:stretch>
        </p:blipFill>
        <p:spPr bwMode="auto">
          <a:xfrm>
            <a:off x="6372200" y="3068960"/>
            <a:ext cx="235964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ADVANTAGES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144016" y="836712"/>
            <a:ext cx="8964488" cy="5832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42925" marR="0" lvl="0" indent="-5429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Can proceed to any THR arthroplasty</a:t>
            </a:r>
          </a:p>
          <a:p>
            <a:pPr marL="542925" marR="0" lvl="0" indent="-5429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Can sufficient extend the incision </a:t>
            </a:r>
          </a:p>
          <a:p>
            <a:pPr marL="542925" marR="0" lvl="0" indent="-5429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Can fully check the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acetabulum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and perform a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cotyloplasty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542925" marR="0" lvl="0" indent="-5429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Can revise an existing arthroplasty through the same approach</a:t>
            </a:r>
          </a:p>
          <a:p>
            <a:pPr marL="542925" marR="0" lvl="0" indent="-5429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Can use Navigation and Robot 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0" y="144016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DISADVANTAGES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251520" y="908720"/>
            <a:ext cx="8892480" cy="5949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Give longer scars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Result in dysfunction of the abductors of the hip, temporarily, postoperatively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More blood loss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Longer hospitalization (4-6 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Higher disarticulation rate (1-2%)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Slower rehabilitation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Slower return back to work (2-3 months) and other activities</a:t>
            </a:r>
            <a:endParaRPr kumimoji="0" lang="el-GR" sz="3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251520" y="692696"/>
            <a:ext cx="6048672" cy="604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ts val="1200"/>
              </a:spcBef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“The benefits to the patient of an anatomic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structurally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sound reconstruction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far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outweigh any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cosmetic deficits caused by a slightly longer incision”.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Henri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Judet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“Mini – Invasive Surgery of the Hip” </a:t>
            </a:r>
            <a:endParaRPr kumimoji="0" lang="el-GR" sz="2800" b="1" i="1" u="none" strike="noStrike" kern="1200" cap="none" spc="0" normalizeH="0" baseline="0" noProof="0" dirty="0">
              <a:ln>
                <a:noFill/>
              </a:ln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6626" name="Picture 2" descr="https://images.springer.com/sgw/books/medium/9782287799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7" y="660193"/>
            <a:ext cx="2987824" cy="4530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6021288"/>
            <a:ext cx="8229600" cy="680939"/>
          </a:xfrm>
        </p:spPr>
        <p:txBody>
          <a:bodyPr/>
          <a:lstStyle/>
          <a:p>
            <a:pPr algn="ctr">
              <a:buNone/>
            </a:pPr>
            <a:r>
              <a:rPr lang="en-US" b="1" i="1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l-GR" b="1" i="1" dirty="0" err="1" smtClean="0"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υχαριστώ</a:t>
            </a:r>
            <a:endParaRPr lang="el-GR" b="1" i="1" dirty="0"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14654"/>
            <a:ext cx="7704856" cy="57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TOTAL HIP REPLACEMENT ARTHROPLASTY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35496" y="1772411"/>
            <a:ext cx="2839226" cy="648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The Patient 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35496" y="4292691"/>
            <a:ext cx="2839226" cy="648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The Surgeon</a:t>
            </a:r>
            <a:endParaRPr kumimoji="0" lang="el-GR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292614" y="3212571"/>
            <a:ext cx="2839226" cy="648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EXPECTATIONS</a:t>
            </a:r>
            <a:endParaRPr kumimoji="0" lang="el-GR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2 - Θέση περιεχομένου"/>
          <p:cNvSpPr txBox="1">
            <a:spLocks/>
          </p:cNvSpPr>
          <p:nvPr/>
        </p:nvSpPr>
        <p:spPr>
          <a:xfrm>
            <a:off x="3491880" y="764704"/>
            <a:ext cx="5184576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No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pain. No discomfort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Quick and excellent results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esthetic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scar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 reoperation No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Revision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Less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expenses </a:t>
            </a:r>
            <a:endParaRPr kumimoji="0" lang="el-G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2 - Θέση περιεχομένου"/>
          <p:cNvSpPr txBox="1">
            <a:spLocks/>
          </p:cNvSpPr>
          <p:nvPr/>
        </p:nvSpPr>
        <p:spPr>
          <a:xfrm>
            <a:off x="3347864" y="3717032"/>
            <a:ext cx="5796136" cy="28083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Less technical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demands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Repeating, excellent results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Quality and cost effective THR material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 reoperation No </a:t>
            </a:r>
            <a:r>
              <a:rPr lang="en-US" sz="28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Revision</a:t>
            </a:r>
            <a:endParaRPr lang="en-US" sz="28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Satisfied patient </a:t>
            </a:r>
            <a:endParaRPr kumimoji="0" lang="el-G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9 - Αριστερό άγκιστρο"/>
          <p:cNvSpPr/>
          <p:nvPr/>
        </p:nvSpPr>
        <p:spPr>
          <a:xfrm>
            <a:off x="2915816" y="1052736"/>
            <a:ext cx="414046" cy="2016224"/>
          </a:xfrm>
          <a:prstGeom prst="lef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10 - Αριστερό άγκιστρο"/>
          <p:cNvSpPr/>
          <p:nvPr/>
        </p:nvSpPr>
        <p:spPr>
          <a:xfrm>
            <a:off x="2915816" y="3933056"/>
            <a:ext cx="432048" cy="2232248"/>
          </a:xfrm>
          <a:prstGeom prst="lef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FACTORS AFFECTING THE FINAL RESULT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 A THR ARTHROPLASTY</a:t>
            </a:r>
            <a:endParaRPr kumimoji="0" lang="el-GR" sz="3500" b="1" i="0" u="none" strike="noStrike" kern="1200" cap="none" spc="0" normalizeH="0" baseline="0" noProof="0" dirty="0">
              <a:ln>
                <a:noFill/>
              </a:ln>
              <a:solidFill>
                <a:srgbClr val="4DE1E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The patient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The surgical technique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The kind of the materials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The operating theatre 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0" y="288032"/>
            <a:ext cx="8841160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PLANNING A THR ARTHROPLASTY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323528" y="1124744"/>
            <a:ext cx="8229600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Kind of arthroplasty (THR, SURFACE)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Surgical approach (MIS, STANDARD)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Special characteristics of materials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Stabilization of material (Cement, Press fit)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Existing additional aid (Navigation, Robot)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Post-op care of patient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031" r="16183"/>
          <a:stretch>
            <a:fillRect/>
          </a:stretch>
        </p:blipFill>
        <p:spPr bwMode="auto">
          <a:xfrm rot="5400000">
            <a:off x="3185598" y="3561138"/>
            <a:ext cx="3356992" cy="323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“CLASSIC” APPROACHES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OF THR ARTHROPLASTY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0" y="1052736"/>
            <a:ext cx="9144000" cy="5805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265113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ANTERIOR (SMITH – PETERSEN)</a:t>
            </a:r>
          </a:p>
          <a:p>
            <a:pPr marR="0" lvl="0" indent="265113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ANTEROLATERAL (WATSON – JONES)</a:t>
            </a:r>
          </a:p>
          <a:p>
            <a:pPr marR="0" lvl="0" indent="265113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LATERAL and TRANSTROCHANTERIC (HARDINGE)</a:t>
            </a:r>
          </a:p>
          <a:p>
            <a:pPr marR="0" lvl="0" indent="265113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POSTEROLATERAL (AUSTIN – MOORE)</a:t>
            </a:r>
            <a:endParaRPr kumimoji="0" lang="el-GR" sz="33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8471" t="14175" r="19086" b="39521"/>
          <a:stretch>
            <a:fillRect/>
          </a:stretch>
        </p:blipFill>
        <p:spPr bwMode="auto">
          <a:xfrm>
            <a:off x="6300192" y="3190986"/>
            <a:ext cx="2843807" cy="366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179512" y="116632"/>
            <a:ext cx="8856984" cy="6741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“The hip surgeon should be familiar with all major approaches to the hip and should have an excellent perception of the three dimensional anatomy in the coronal,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sagitalar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axial  planes. Extensive exposure in required for total hip and especially the surface replacement arthroplasty”.</a:t>
            </a:r>
          </a:p>
          <a:p>
            <a:pPr marL="0" marR="0" lvl="0" indent="0" algn="just" defTabSz="914400" rtl="0" eaLnBrk="1" fontAlgn="auto" latinLnBrk="0" hangingPunct="1">
              <a:lnSpc>
                <a:spcPct val="5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b="1" dirty="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-----------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“The incision selected should allow extension to the iliac crest and the distal femur, if needed.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This point is especially important for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revision surgery and for cases with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unusual anatomic deformities,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such as congenital dysplasia d the hip”.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LAURENCE DORA (Minimally Invasive Techniques and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Computer Navigation)</a:t>
            </a:r>
            <a:endParaRPr kumimoji="0" lang="el-GR" sz="200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6991" t="16313" r="3868" b="9112"/>
          <a:stretch>
            <a:fillRect/>
          </a:stretch>
        </p:blipFill>
        <p:spPr bwMode="auto">
          <a:xfrm>
            <a:off x="0" y="2664296"/>
            <a:ext cx="454686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4762"/>
          <a:stretch>
            <a:fillRect/>
          </a:stretch>
        </p:blipFill>
        <p:spPr bwMode="auto">
          <a:xfrm flipH="1">
            <a:off x="4647437" y="2564904"/>
            <a:ext cx="438905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0" y="271189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“The best approach is the approach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you know better to perform”.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86"/>
          <a:stretch>
            <a:fillRect/>
          </a:stretch>
        </p:blipFill>
        <p:spPr bwMode="auto">
          <a:xfrm>
            <a:off x="4108471" y="2996952"/>
            <a:ext cx="5035529" cy="386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LATERAL APPROACH (HARDINGE)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267344" y="764704"/>
            <a:ext cx="8697144" cy="60932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Patient on the side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True lateral approach. Skin incision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 10-12 cm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Incision of tensor fasciae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latae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  <a:sym typeface="Symbo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Partial detachment of gluteus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medius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 from the major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trochanter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  <a:sym typeface="Symbo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Capsulotomy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 with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tabLst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 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anterior dislocation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tabLst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 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of the femoral head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Reattachment of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tabLst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 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gluteus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medius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 to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tabLst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the major </a:t>
            </a:r>
            <a:r>
              <a:rPr lang="en-US" sz="30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t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rochanter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tabLst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  <a:sym typeface="Symbol"/>
              </a:rPr>
              <a:t>with strong sutures </a:t>
            </a:r>
            <a:endParaRPr kumimoji="0" lang="el-GR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E1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By this approach I can perform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4DE1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251520" y="764704"/>
            <a:ext cx="8640960" cy="590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THR arthroplasty</a:t>
            </a:r>
          </a:p>
          <a:p>
            <a:pPr marL="514350" indent="-514350">
              <a:spcBef>
                <a:spcPct val="20000"/>
              </a:spcBef>
              <a:buClr>
                <a:srgbClr val="FFFF00"/>
              </a:buClr>
              <a:buFont typeface="+mj-lt"/>
              <a:buAutoNum type="arabicPeriod"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THR arthroplasty for dysplasia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Surface arthroplasty (Double-cup)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Robot assisted THR arthroplasties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Revision THR arthroplasty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Periprosthetic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fractures with Revision of the existing arthroplasty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Oncologic operations with replacement of the proximal femur with a THR arthroplasty</a:t>
            </a:r>
            <a:endParaRPr kumimoji="0" lang="el-GR" sz="3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Ροή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Ροή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Ροή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399</TotalTime>
  <Words>490</Words>
  <Application>Microsoft Office PowerPoint</Application>
  <PresentationFormat>Προβολή στην οθόνη (4:3)</PresentationFormat>
  <Paragraphs>87</Paragraphs>
  <Slides>13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4" baseType="lpstr">
      <vt:lpstr>Ροή</vt:lpstr>
      <vt:lpstr>TOTAL HIP REPLACEMENT ARTHROPLASTY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 slide n 6</dc:title>
  <dc:creator>user</dc:creator>
  <cp:lastModifiedBy>user</cp:lastModifiedBy>
  <cp:revision>39</cp:revision>
  <dcterms:created xsi:type="dcterms:W3CDTF">2017-05-20T09:35:46Z</dcterms:created>
  <dcterms:modified xsi:type="dcterms:W3CDTF">2017-05-24T14:47:21Z</dcterms:modified>
</cp:coreProperties>
</file>