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81" r:id="rId23"/>
    <p:sldId id="280" r:id="rId24"/>
    <p:sldId id="278"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EC4A5E-09C8-4372-B58A-E58314FF94E2}"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509-CB69-4F34-8E5C-8E5146313656}" type="slidenum">
              <a:rPr lang="en-US" smtClean="0"/>
              <a:t>‹#›</a:t>
            </a:fld>
            <a:endParaRPr lang="en-US"/>
          </a:p>
        </p:txBody>
      </p:sp>
    </p:spTree>
    <p:extLst>
      <p:ext uri="{BB962C8B-B14F-4D97-AF65-F5344CB8AC3E}">
        <p14:creationId xmlns:p14="http://schemas.microsoft.com/office/powerpoint/2010/main" val="3892614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EC4A5E-09C8-4372-B58A-E58314FF94E2}"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509-CB69-4F34-8E5C-8E5146313656}" type="slidenum">
              <a:rPr lang="en-US" smtClean="0"/>
              <a:t>‹#›</a:t>
            </a:fld>
            <a:endParaRPr lang="en-US"/>
          </a:p>
        </p:txBody>
      </p:sp>
    </p:spTree>
    <p:extLst>
      <p:ext uri="{BB962C8B-B14F-4D97-AF65-F5344CB8AC3E}">
        <p14:creationId xmlns:p14="http://schemas.microsoft.com/office/powerpoint/2010/main" val="148765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EC4A5E-09C8-4372-B58A-E58314FF94E2}"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509-CB69-4F34-8E5C-8E5146313656}" type="slidenum">
              <a:rPr lang="en-US" smtClean="0"/>
              <a:t>‹#›</a:t>
            </a:fld>
            <a:endParaRPr lang="en-US"/>
          </a:p>
        </p:txBody>
      </p:sp>
    </p:spTree>
    <p:extLst>
      <p:ext uri="{BB962C8B-B14F-4D97-AF65-F5344CB8AC3E}">
        <p14:creationId xmlns:p14="http://schemas.microsoft.com/office/powerpoint/2010/main" val="349041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EC4A5E-09C8-4372-B58A-E58314FF94E2}"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509-CB69-4F34-8E5C-8E5146313656}" type="slidenum">
              <a:rPr lang="en-US" smtClean="0"/>
              <a:t>‹#›</a:t>
            </a:fld>
            <a:endParaRPr lang="en-US"/>
          </a:p>
        </p:txBody>
      </p:sp>
    </p:spTree>
    <p:extLst>
      <p:ext uri="{BB962C8B-B14F-4D97-AF65-F5344CB8AC3E}">
        <p14:creationId xmlns:p14="http://schemas.microsoft.com/office/powerpoint/2010/main" val="46694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EC4A5E-09C8-4372-B58A-E58314FF94E2}"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509-CB69-4F34-8E5C-8E5146313656}" type="slidenum">
              <a:rPr lang="en-US" smtClean="0"/>
              <a:t>‹#›</a:t>
            </a:fld>
            <a:endParaRPr lang="en-US"/>
          </a:p>
        </p:txBody>
      </p:sp>
    </p:spTree>
    <p:extLst>
      <p:ext uri="{BB962C8B-B14F-4D97-AF65-F5344CB8AC3E}">
        <p14:creationId xmlns:p14="http://schemas.microsoft.com/office/powerpoint/2010/main" val="3627534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EC4A5E-09C8-4372-B58A-E58314FF94E2}"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509-CB69-4F34-8E5C-8E5146313656}" type="slidenum">
              <a:rPr lang="en-US" smtClean="0"/>
              <a:t>‹#›</a:t>
            </a:fld>
            <a:endParaRPr lang="en-US"/>
          </a:p>
        </p:txBody>
      </p:sp>
    </p:spTree>
    <p:extLst>
      <p:ext uri="{BB962C8B-B14F-4D97-AF65-F5344CB8AC3E}">
        <p14:creationId xmlns:p14="http://schemas.microsoft.com/office/powerpoint/2010/main" val="2577987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EC4A5E-09C8-4372-B58A-E58314FF94E2}" type="datetimeFigureOut">
              <a:rPr lang="en-US" smtClean="0"/>
              <a:t>3/27/2020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509-CB69-4F34-8E5C-8E5146313656}" type="slidenum">
              <a:rPr lang="en-US" smtClean="0"/>
              <a:t>‹#›</a:t>
            </a:fld>
            <a:endParaRPr lang="en-US"/>
          </a:p>
        </p:txBody>
      </p:sp>
    </p:spTree>
    <p:extLst>
      <p:ext uri="{BB962C8B-B14F-4D97-AF65-F5344CB8AC3E}">
        <p14:creationId xmlns:p14="http://schemas.microsoft.com/office/powerpoint/2010/main" val="581003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EC4A5E-09C8-4372-B58A-E58314FF94E2}" type="datetimeFigureOut">
              <a:rPr lang="en-US" smtClean="0"/>
              <a:t>3/27/2020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509-CB69-4F34-8E5C-8E5146313656}" type="slidenum">
              <a:rPr lang="en-US" smtClean="0"/>
              <a:t>‹#›</a:t>
            </a:fld>
            <a:endParaRPr lang="en-US"/>
          </a:p>
        </p:txBody>
      </p:sp>
    </p:spTree>
    <p:extLst>
      <p:ext uri="{BB962C8B-B14F-4D97-AF65-F5344CB8AC3E}">
        <p14:creationId xmlns:p14="http://schemas.microsoft.com/office/powerpoint/2010/main" val="1602261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EC4A5E-09C8-4372-B58A-E58314FF94E2}" type="datetimeFigureOut">
              <a:rPr lang="en-US" smtClean="0"/>
              <a:t>3/27/2020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509-CB69-4F34-8E5C-8E5146313656}" type="slidenum">
              <a:rPr lang="en-US" smtClean="0"/>
              <a:t>‹#›</a:t>
            </a:fld>
            <a:endParaRPr lang="en-US"/>
          </a:p>
        </p:txBody>
      </p:sp>
    </p:spTree>
    <p:extLst>
      <p:ext uri="{BB962C8B-B14F-4D97-AF65-F5344CB8AC3E}">
        <p14:creationId xmlns:p14="http://schemas.microsoft.com/office/powerpoint/2010/main" val="1227937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EC4A5E-09C8-4372-B58A-E58314FF94E2}"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509-CB69-4F34-8E5C-8E5146313656}" type="slidenum">
              <a:rPr lang="en-US" smtClean="0"/>
              <a:t>‹#›</a:t>
            </a:fld>
            <a:endParaRPr lang="en-US"/>
          </a:p>
        </p:txBody>
      </p:sp>
    </p:spTree>
    <p:extLst>
      <p:ext uri="{BB962C8B-B14F-4D97-AF65-F5344CB8AC3E}">
        <p14:creationId xmlns:p14="http://schemas.microsoft.com/office/powerpoint/2010/main" val="2351046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EC4A5E-09C8-4372-B58A-E58314FF94E2}"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509-CB69-4F34-8E5C-8E5146313656}" type="slidenum">
              <a:rPr lang="en-US" smtClean="0"/>
              <a:t>‹#›</a:t>
            </a:fld>
            <a:endParaRPr lang="en-US"/>
          </a:p>
        </p:txBody>
      </p:sp>
    </p:spTree>
    <p:extLst>
      <p:ext uri="{BB962C8B-B14F-4D97-AF65-F5344CB8AC3E}">
        <p14:creationId xmlns:p14="http://schemas.microsoft.com/office/powerpoint/2010/main" val="476695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C4A5E-09C8-4372-B58A-E58314FF94E2}" type="datetimeFigureOut">
              <a:rPr lang="en-US" smtClean="0"/>
              <a:t>3/27/2020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509-CB69-4F34-8E5C-8E5146313656}" type="slidenum">
              <a:rPr lang="en-US" smtClean="0"/>
              <a:t>‹#›</a:t>
            </a:fld>
            <a:endParaRPr lang="en-US"/>
          </a:p>
        </p:txBody>
      </p:sp>
    </p:spTree>
    <p:extLst>
      <p:ext uri="{BB962C8B-B14F-4D97-AF65-F5344CB8AC3E}">
        <p14:creationId xmlns:p14="http://schemas.microsoft.com/office/powerpoint/2010/main" val="2133180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medicinenet.com/headache/article.htm" TargetMode="External"/><Relationship Id="rId13" Type="http://schemas.openxmlformats.org/officeDocument/2006/relationships/hyperlink" Target="https://www.medicinenet.com/chronic_cough/article.htm" TargetMode="External"/><Relationship Id="rId3" Type="http://schemas.openxmlformats.org/officeDocument/2006/relationships/hyperlink" Target="https://www.medicinenet.com/influenza/article.htm" TargetMode="External"/><Relationship Id="rId7" Type="http://schemas.openxmlformats.org/officeDocument/2006/relationships/hyperlink" Target="https://www.medicinenet.com/sneezing/symptoms.htm" TargetMode="External"/><Relationship Id="rId12" Type="http://schemas.openxmlformats.org/officeDocument/2006/relationships/hyperlink" Target="https://www.medicinenet.com/watery_eye/symptoms.htm" TargetMode="External"/><Relationship Id="rId2" Type="http://schemas.openxmlformats.org/officeDocument/2006/relationships/hyperlink" Target="https://www.medicinenet.com/common_cold/article.htm" TargetMode="External"/><Relationship Id="rId1" Type="http://schemas.openxmlformats.org/officeDocument/2006/relationships/slideLayout" Target="../slideLayouts/slideLayout2.xml"/><Relationship Id="rId6" Type="http://schemas.openxmlformats.org/officeDocument/2006/relationships/hyperlink" Target="https://www.medicinenet.com/fatigue/article.htm" TargetMode="External"/><Relationship Id="rId11" Type="http://schemas.openxmlformats.org/officeDocument/2006/relationships/hyperlink" Target="https://www.medicinenet.com/diarrhea/article.htm" TargetMode="External"/><Relationship Id="rId5" Type="http://schemas.openxmlformats.org/officeDocument/2006/relationships/hyperlink" Target="https://www.medicinenet.com/aches_pain_fever/article.htm" TargetMode="External"/><Relationship Id="rId15" Type="http://schemas.openxmlformats.org/officeDocument/2006/relationships/hyperlink" Target="https://www.medicinenet.com/lungs_design_and_purpose/article.htm" TargetMode="External"/><Relationship Id="rId10" Type="http://schemas.openxmlformats.org/officeDocument/2006/relationships/hyperlink" Target="https://www.medicinenet.com/runny_nose/symptoms.htm" TargetMode="External"/><Relationship Id="rId4" Type="http://schemas.openxmlformats.org/officeDocument/2006/relationships/hyperlink" Target="https://www.medicinenet.com/wuhan_coronavirus_2019-ncov_symptoms_and_signs/symptoms.htm" TargetMode="External"/><Relationship Id="rId9" Type="http://schemas.openxmlformats.org/officeDocument/2006/relationships/hyperlink" Target="https://www.medicinenet.com/sore_throat_pharyngitis/article.htm" TargetMode="External"/><Relationship Id="rId14" Type="http://schemas.openxmlformats.org/officeDocument/2006/relationships/hyperlink" Target="https://www.medicinenet.com/shortness_of_breath/symptoms.ht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b="1" dirty="0" smtClean="0">
                <a:solidFill>
                  <a:srgbClr val="FF0000"/>
                </a:solidFill>
              </a:rPr>
              <a:t>Η Νέα πανδημία από τον κορόνα-ιό </a:t>
            </a:r>
            <a:r>
              <a:rPr lang="en-US" b="1" dirty="0" smtClean="0">
                <a:solidFill>
                  <a:srgbClr val="FF0000"/>
                </a:solidFill>
              </a:rPr>
              <a:t>(COVID-19)</a:t>
            </a:r>
            <a:endParaRPr lang="en-US" dirty="0"/>
          </a:p>
        </p:txBody>
      </p:sp>
      <p:sp>
        <p:nvSpPr>
          <p:cNvPr id="3" name="Subtitle 2"/>
          <p:cNvSpPr>
            <a:spLocks noGrp="1"/>
          </p:cNvSpPr>
          <p:nvPr>
            <p:ph type="subTitle" idx="1"/>
          </p:nvPr>
        </p:nvSpPr>
        <p:spPr/>
        <p:txBody>
          <a:bodyPr>
            <a:normAutofit/>
          </a:bodyPr>
          <a:lstStyle/>
          <a:p>
            <a:r>
              <a:rPr lang="el-GR" sz="2800" b="1" dirty="0" smtClean="0">
                <a:solidFill>
                  <a:schemeClr val="tx2">
                    <a:lumMod val="75000"/>
                  </a:schemeClr>
                </a:solidFill>
              </a:rPr>
              <a:t>Δημήτρης Καφετζής</a:t>
            </a:r>
          </a:p>
          <a:p>
            <a:r>
              <a:rPr lang="el-GR" sz="2800" b="1" dirty="0" smtClean="0">
                <a:solidFill>
                  <a:schemeClr val="tx2">
                    <a:lumMod val="75000"/>
                  </a:schemeClr>
                </a:solidFill>
              </a:rPr>
              <a:t>Ομότιμος Καθηγητής Παιδιατρικής</a:t>
            </a:r>
          </a:p>
          <a:p>
            <a:r>
              <a:rPr lang="el-GR" sz="2800" b="1" dirty="0" smtClean="0">
                <a:solidFill>
                  <a:schemeClr val="tx2">
                    <a:lumMod val="75000"/>
                  </a:schemeClr>
                </a:solidFill>
              </a:rPr>
              <a:t>ΕΚΠΑ</a:t>
            </a:r>
            <a:endParaRPr lang="en-US" sz="2800" b="1" dirty="0">
              <a:solidFill>
                <a:schemeClr val="tx2">
                  <a:lumMod val="75000"/>
                </a:schemeClr>
              </a:solidFill>
            </a:endParaRPr>
          </a:p>
        </p:txBody>
      </p:sp>
    </p:spTree>
    <p:extLst>
      <p:ext uri="{BB962C8B-B14F-4D97-AF65-F5344CB8AC3E}">
        <p14:creationId xmlns:p14="http://schemas.microsoft.com/office/powerpoint/2010/main" val="1558778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16131" y="66500"/>
          <a:ext cx="11770824" cy="6634480"/>
        </p:xfrm>
        <a:graphic>
          <a:graphicData uri="http://schemas.openxmlformats.org/drawingml/2006/table">
            <a:tbl>
              <a:tblPr firstRow="1" bandRow="1">
                <a:tableStyleId>{5C22544A-7EE6-4342-B048-85BDC9FD1C3A}</a:tableStyleId>
              </a:tblPr>
              <a:tblGrid>
                <a:gridCol w="2942706"/>
                <a:gridCol w="2246403"/>
                <a:gridCol w="2602844"/>
                <a:gridCol w="3978871"/>
              </a:tblGrid>
              <a:tr h="465510">
                <a:tc>
                  <a:txBody>
                    <a:bodyPr/>
                    <a:lstStyle/>
                    <a:p>
                      <a:r>
                        <a:rPr lang="en-US" b="0" dirty="0">
                          <a:solidFill>
                            <a:schemeClr val="bg1"/>
                          </a:solidFill>
                          <a:effectLst/>
                        </a:rPr>
                        <a:t>Signs and Symptoms</a:t>
                      </a:r>
                    </a:p>
                  </a:txBody>
                  <a:tcPr marL="95250" marR="95250" marT="95250" marB="95250" anchor="ctr"/>
                </a:tc>
                <a:tc>
                  <a:txBody>
                    <a:bodyPr/>
                    <a:lstStyle/>
                    <a:p>
                      <a:r>
                        <a:rPr lang="en-US" b="0" u="none" strike="noStrike" dirty="0">
                          <a:solidFill>
                            <a:schemeClr val="bg1"/>
                          </a:solidFill>
                          <a:effectLst/>
                          <a:hlinkClick r:id="rId2"/>
                        </a:rPr>
                        <a:t>Cold</a:t>
                      </a:r>
                      <a:endParaRPr lang="en-US" b="0" dirty="0">
                        <a:solidFill>
                          <a:schemeClr val="bg1"/>
                        </a:solidFill>
                        <a:effectLst/>
                      </a:endParaRPr>
                    </a:p>
                  </a:txBody>
                  <a:tcPr marL="95250" marR="95250" marT="95250" marB="95250" anchor="ctr"/>
                </a:tc>
                <a:tc>
                  <a:txBody>
                    <a:bodyPr/>
                    <a:lstStyle/>
                    <a:p>
                      <a:r>
                        <a:rPr lang="en-US" b="0" dirty="0">
                          <a:solidFill>
                            <a:schemeClr val="bg1"/>
                          </a:solidFill>
                          <a:effectLst/>
                        </a:rPr>
                        <a:t>Flu (</a:t>
                      </a:r>
                      <a:r>
                        <a:rPr lang="en-US" b="0" u="none" strike="noStrike" dirty="0">
                          <a:solidFill>
                            <a:schemeClr val="bg1"/>
                          </a:solidFill>
                          <a:effectLst/>
                          <a:hlinkClick r:id="rId3"/>
                        </a:rPr>
                        <a:t>Influenza</a:t>
                      </a:r>
                      <a:r>
                        <a:rPr lang="en-US" b="0" dirty="0">
                          <a:solidFill>
                            <a:schemeClr val="bg1"/>
                          </a:solidFill>
                          <a:effectLst/>
                        </a:rPr>
                        <a:t>)</a:t>
                      </a:r>
                    </a:p>
                  </a:txBody>
                  <a:tcPr marL="95250" marR="95250" marT="95250" marB="95250" anchor="ctr"/>
                </a:tc>
                <a:tc>
                  <a:txBody>
                    <a:bodyPr/>
                    <a:lstStyle/>
                    <a:p>
                      <a:r>
                        <a:rPr lang="en-US" b="0" u="none" strike="noStrike" dirty="0">
                          <a:solidFill>
                            <a:schemeClr val="bg1"/>
                          </a:solidFill>
                          <a:effectLst/>
                          <a:hlinkClick r:id="rId4"/>
                        </a:rPr>
                        <a:t>COVID-19</a:t>
                      </a:r>
                      <a:r>
                        <a:rPr lang="en-US" b="0" dirty="0">
                          <a:solidFill>
                            <a:schemeClr val="bg1"/>
                          </a:solidFill>
                          <a:effectLst/>
                        </a:rPr>
                        <a:t> </a:t>
                      </a:r>
                      <a:r>
                        <a:rPr lang="el-GR" b="0" dirty="0" smtClean="0">
                          <a:solidFill>
                            <a:schemeClr val="bg1"/>
                          </a:solidFill>
                          <a:effectLst/>
                        </a:rPr>
                        <a:t>(</a:t>
                      </a:r>
                      <a:r>
                        <a:rPr lang="en-US" b="0" dirty="0" smtClean="0">
                          <a:solidFill>
                            <a:schemeClr val="bg1"/>
                          </a:solidFill>
                          <a:effectLst/>
                        </a:rPr>
                        <a:t>Wuhan)</a:t>
                      </a:r>
                      <a:endParaRPr lang="en-US" b="0" dirty="0">
                        <a:solidFill>
                          <a:schemeClr val="bg1"/>
                        </a:solidFill>
                        <a:effectLst/>
                      </a:endParaRPr>
                    </a:p>
                  </a:txBody>
                  <a:tcPr marL="95250" marR="95250" marT="95250" marB="95250" anchor="ctr"/>
                </a:tc>
              </a:tr>
              <a:tr h="464820">
                <a:tc>
                  <a:txBody>
                    <a:bodyPr/>
                    <a:lstStyle/>
                    <a:p>
                      <a:r>
                        <a:rPr lang="en-US" b="0" u="none" strike="noStrike">
                          <a:solidFill>
                            <a:srgbClr val="0072BC"/>
                          </a:solidFill>
                          <a:effectLst/>
                          <a:hlinkClick r:id="rId5"/>
                        </a:rPr>
                        <a:t>Fever</a:t>
                      </a:r>
                      <a:endParaRPr lang="en-US" b="0">
                        <a:solidFill>
                          <a:srgbClr val="FFFFFF"/>
                        </a:solidFill>
                        <a:effectLst/>
                      </a:endParaRPr>
                    </a:p>
                  </a:txBody>
                  <a:tcPr marL="95250" marR="95250" marT="95250" marB="95250" anchor="ctr"/>
                </a:tc>
                <a:tc>
                  <a:txBody>
                    <a:bodyPr/>
                    <a:lstStyle/>
                    <a:p>
                      <a:r>
                        <a:rPr lang="en-US" b="0">
                          <a:effectLst/>
                        </a:rPr>
                        <a:t>Mild if present</a:t>
                      </a:r>
                    </a:p>
                  </a:txBody>
                  <a:tcPr marL="95250" marR="95250" marT="95250" marB="95250" anchor="ctr"/>
                </a:tc>
                <a:tc>
                  <a:txBody>
                    <a:bodyPr/>
                    <a:lstStyle/>
                    <a:p>
                      <a:r>
                        <a:rPr lang="en-US" b="0" dirty="0">
                          <a:effectLst/>
                        </a:rPr>
                        <a:t>Often</a:t>
                      </a:r>
                    </a:p>
                  </a:txBody>
                  <a:tcPr marL="95250" marR="95250" marT="95250" marB="95250" anchor="ctr"/>
                </a:tc>
                <a:tc>
                  <a:txBody>
                    <a:bodyPr/>
                    <a:lstStyle/>
                    <a:p>
                      <a:r>
                        <a:rPr lang="en-US" b="0" dirty="0">
                          <a:effectLst/>
                        </a:rPr>
                        <a:t>Often</a:t>
                      </a:r>
                    </a:p>
                  </a:txBody>
                  <a:tcPr marL="95250" marR="95250" marT="95250" marB="95250" anchor="ctr"/>
                </a:tc>
              </a:tr>
              <a:tr h="464820">
                <a:tc>
                  <a:txBody>
                    <a:bodyPr/>
                    <a:lstStyle/>
                    <a:p>
                      <a:r>
                        <a:rPr lang="en-US" b="0" u="none" strike="noStrike">
                          <a:solidFill>
                            <a:srgbClr val="0072BC"/>
                          </a:solidFill>
                          <a:effectLst/>
                          <a:hlinkClick r:id="rId6"/>
                        </a:rPr>
                        <a:t>Fatigue</a:t>
                      </a:r>
                      <a:r>
                        <a:rPr lang="en-US" b="0">
                          <a:solidFill>
                            <a:srgbClr val="FFFFFF"/>
                          </a:solidFill>
                          <a:effectLst/>
                        </a:rPr>
                        <a:t>, </a:t>
                      </a:r>
                      <a:r>
                        <a:rPr lang="en-US" b="0" u="none" strike="noStrike">
                          <a:solidFill>
                            <a:srgbClr val="0072BC"/>
                          </a:solidFill>
                          <a:effectLst/>
                          <a:hlinkClick r:id="rId6"/>
                        </a:rPr>
                        <a:t>Tiredness</a:t>
                      </a:r>
                      <a:endParaRPr lang="en-US" b="0">
                        <a:solidFill>
                          <a:srgbClr val="FFFFFF"/>
                        </a:solidFill>
                        <a:effectLst/>
                      </a:endParaRPr>
                    </a:p>
                  </a:txBody>
                  <a:tcPr marL="95250" marR="95250" marT="95250" marB="95250" anchor="ctr"/>
                </a:tc>
                <a:tc>
                  <a:txBody>
                    <a:bodyPr/>
                    <a:lstStyle/>
                    <a:p>
                      <a:r>
                        <a:rPr lang="en-US" b="0">
                          <a:effectLst/>
                        </a:rPr>
                        <a:t>Occasional, mild</a:t>
                      </a:r>
                    </a:p>
                  </a:txBody>
                  <a:tcPr marL="95250" marR="95250" marT="95250" marB="95250" anchor="ctr"/>
                </a:tc>
                <a:tc>
                  <a:txBody>
                    <a:bodyPr/>
                    <a:lstStyle/>
                    <a:p>
                      <a:r>
                        <a:rPr lang="en-US" b="0">
                          <a:effectLst/>
                        </a:rPr>
                        <a:t>Common</a:t>
                      </a:r>
                    </a:p>
                  </a:txBody>
                  <a:tcPr marL="95250" marR="95250" marT="95250" marB="95250" anchor="ctr"/>
                </a:tc>
                <a:tc>
                  <a:txBody>
                    <a:bodyPr/>
                    <a:lstStyle/>
                    <a:p>
                      <a:r>
                        <a:rPr lang="en-US" b="0">
                          <a:effectLst/>
                        </a:rPr>
                        <a:t>Occasional</a:t>
                      </a:r>
                    </a:p>
                  </a:txBody>
                  <a:tcPr marL="95250" marR="95250" marT="95250" marB="95250" anchor="ctr"/>
                </a:tc>
              </a:tr>
              <a:tr h="464820">
                <a:tc>
                  <a:txBody>
                    <a:bodyPr/>
                    <a:lstStyle/>
                    <a:p>
                      <a:r>
                        <a:rPr lang="en-US" b="0" u="none" strike="noStrike">
                          <a:solidFill>
                            <a:srgbClr val="0072BC"/>
                          </a:solidFill>
                          <a:effectLst/>
                          <a:hlinkClick r:id="rId7"/>
                        </a:rPr>
                        <a:t>Sneezing</a:t>
                      </a:r>
                      <a:endParaRPr lang="en-US" b="0">
                        <a:solidFill>
                          <a:srgbClr val="FFFFFF"/>
                        </a:solidFill>
                        <a:effectLst/>
                      </a:endParaRPr>
                    </a:p>
                  </a:txBody>
                  <a:tcPr marL="95250" marR="95250" marT="95250" marB="95250" anchor="ctr"/>
                </a:tc>
                <a:tc>
                  <a:txBody>
                    <a:bodyPr/>
                    <a:lstStyle/>
                    <a:p>
                      <a:r>
                        <a:rPr lang="en-US" b="0">
                          <a:effectLst/>
                        </a:rPr>
                        <a:t>Common</a:t>
                      </a:r>
                    </a:p>
                  </a:txBody>
                  <a:tcPr marL="95250" marR="95250" marT="95250" marB="95250" anchor="ctr"/>
                </a:tc>
                <a:tc>
                  <a:txBody>
                    <a:bodyPr/>
                    <a:lstStyle/>
                    <a:p>
                      <a:r>
                        <a:rPr lang="en-US" b="0">
                          <a:effectLst/>
                        </a:rPr>
                        <a:t>Infrequent</a:t>
                      </a:r>
                    </a:p>
                  </a:txBody>
                  <a:tcPr marL="95250" marR="95250" marT="95250" marB="95250" anchor="ctr"/>
                </a:tc>
                <a:tc>
                  <a:txBody>
                    <a:bodyPr/>
                    <a:lstStyle/>
                    <a:p>
                      <a:r>
                        <a:rPr lang="en-US" b="0">
                          <a:effectLst/>
                        </a:rPr>
                        <a:t>Infrequent</a:t>
                      </a:r>
                    </a:p>
                  </a:txBody>
                  <a:tcPr marL="95250" marR="95250" marT="95250" marB="95250" anchor="ctr"/>
                </a:tc>
              </a:tr>
              <a:tr h="464820">
                <a:tc>
                  <a:txBody>
                    <a:bodyPr/>
                    <a:lstStyle/>
                    <a:p>
                      <a:r>
                        <a:rPr lang="en-US" b="0">
                          <a:solidFill>
                            <a:srgbClr val="FFFFFF"/>
                          </a:solidFill>
                          <a:effectLst/>
                        </a:rPr>
                        <a:t>Body Aches</a:t>
                      </a:r>
                    </a:p>
                  </a:txBody>
                  <a:tcPr marL="95250" marR="95250" marT="95250" marB="95250" anchor="ctr"/>
                </a:tc>
                <a:tc>
                  <a:txBody>
                    <a:bodyPr/>
                    <a:lstStyle/>
                    <a:p>
                      <a:r>
                        <a:rPr lang="en-US" b="0">
                          <a:effectLst/>
                        </a:rPr>
                        <a:t>Common</a:t>
                      </a:r>
                    </a:p>
                  </a:txBody>
                  <a:tcPr marL="95250" marR="95250" marT="95250" marB="95250" anchor="ctr"/>
                </a:tc>
                <a:tc>
                  <a:txBody>
                    <a:bodyPr/>
                    <a:lstStyle/>
                    <a:p>
                      <a:r>
                        <a:rPr lang="en-US" b="0">
                          <a:effectLst/>
                        </a:rPr>
                        <a:t>Common</a:t>
                      </a:r>
                    </a:p>
                  </a:txBody>
                  <a:tcPr marL="95250" marR="95250" marT="95250" marB="95250" anchor="ctr"/>
                </a:tc>
                <a:tc>
                  <a:txBody>
                    <a:bodyPr/>
                    <a:lstStyle/>
                    <a:p>
                      <a:r>
                        <a:rPr lang="en-US" b="0">
                          <a:effectLst/>
                        </a:rPr>
                        <a:t>Occasional</a:t>
                      </a:r>
                    </a:p>
                  </a:txBody>
                  <a:tcPr marL="95250" marR="95250" marT="95250" marB="95250" anchor="ctr"/>
                </a:tc>
              </a:tr>
              <a:tr h="464820">
                <a:tc>
                  <a:txBody>
                    <a:bodyPr/>
                    <a:lstStyle/>
                    <a:p>
                      <a:r>
                        <a:rPr lang="en-US" b="0" u="none" strike="noStrike">
                          <a:solidFill>
                            <a:srgbClr val="0072BC"/>
                          </a:solidFill>
                          <a:effectLst/>
                          <a:hlinkClick r:id="rId8"/>
                        </a:rPr>
                        <a:t>Headache</a:t>
                      </a:r>
                      <a:endParaRPr lang="en-US" b="0">
                        <a:solidFill>
                          <a:srgbClr val="FFFFFF"/>
                        </a:solidFill>
                        <a:effectLst/>
                      </a:endParaRPr>
                    </a:p>
                  </a:txBody>
                  <a:tcPr marL="95250" marR="95250" marT="95250" marB="95250" anchor="ctr"/>
                </a:tc>
                <a:tc>
                  <a:txBody>
                    <a:bodyPr/>
                    <a:lstStyle/>
                    <a:p>
                      <a:r>
                        <a:rPr lang="en-US" b="0">
                          <a:effectLst/>
                        </a:rPr>
                        <a:t>Very infrequent</a:t>
                      </a:r>
                    </a:p>
                  </a:txBody>
                  <a:tcPr marL="95250" marR="95250" marT="95250" marB="95250" anchor="ctr"/>
                </a:tc>
                <a:tc>
                  <a:txBody>
                    <a:bodyPr/>
                    <a:lstStyle/>
                    <a:p>
                      <a:r>
                        <a:rPr lang="en-US" b="0">
                          <a:effectLst/>
                        </a:rPr>
                        <a:t>Common</a:t>
                      </a:r>
                    </a:p>
                  </a:txBody>
                  <a:tcPr marL="95250" marR="95250" marT="95250" marB="95250" anchor="ctr"/>
                </a:tc>
                <a:tc>
                  <a:txBody>
                    <a:bodyPr/>
                    <a:lstStyle/>
                    <a:p>
                      <a:r>
                        <a:rPr lang="en-US" b="0">
                          <a:effectLst/>
                        </a:rPr>
                        <a:t>Occasional</a:t>
                      </a:r>
                    </a:p>
                  </a:txBody>
                  <a:tcPr marL="95250" marR="95250" marT="95250" marB="95250" anchor="ctr"/>
                </a:tc>
              </a:tr>
              <a:tr h="464820">
                <a:tc>
                  <a:txBody>
                    <a:bodyPr/>
                    <a:lstStyle/>
                    <a:p>
                      <a:r>
                        <a:rPr lang="en-US" b="0" u="none" strike="noStrike">
                          <a:solidFill>
                            <a:srgbClr val="0072BC"/>
                          </a:solidFill>
                          <a:effectLst/>
                          <a:hlinkClick r:id="rId9"/>
                        </a:rPr>
                        <a:t>Sore Throat</a:t>
                      </a:r>
                      <a:endParaRPr lang="en-US" b="0">
                        <a:solidFill>
                          <a:srgbClr val="FFFFFF"/>
                        </a:solidFill>
                        <a:effectLst/>
                      </a:endParaRPr>
                    </a:p>
                  </a:txBody>
                  <a:tcPr marL="95250" marR="95250" marT="95250" marB="95250" anchor="ctr"/>
                </a:tc>
                <a:tc>
                  <a:txBody>
                    <a:bodyPr/>
                    <a:lstStyle/>
                    <a:p>
                      <a:r>
                        <a:rPr lang="en-US" b="0">
                          <a:effectLst/>
                        </a:rPr>
                        <a:t>Common</a:t>
                      </a:r>
                    </a:p>
                  </a:txBody>
                  <a:tcPr marL="95250" marR="95250" marT="95250" marB="95250" anchor="ctr"/>
                </a:tc>
                <a:tc>
                  <a:txBody>
                    <a:bodyPr/>
                    <a:lstStyle/>
                    <a:p>
                      <a:r>
                        <a:rPr lang="en-US" b="0">
                          <a:effectLst/>
                        </a:rPr>
                        <a:t>Occasional</a:t>
                      </a:r>
                    </a:p>
                  </a:txBody>
                  <a:tcPr marL="95250" marR="95250" marT="95250" marB="95250" anchor="ctr"/>
                </a:tc>
                <a:tc>
                  <a:txBody>
                    <a:bodyPr/>
                    <a:lstStyle/>
                    <a:p>
                      <a:r>
                        <a:rPr lang="en-US" b="0">
                          <a:effectLst/>
                        </a:rPr>
                        <a:t>Occasional</a:t>
                      </a:r>
                    </a:p>
                  </a:txBody>
                  <a:tcPr marL="95250" marR="95250" marT="95250" marB="95250" anchor="ctr"/>
                </a:tc>
              </a:tr>
              <a:tr h="464820">
                <a:tc>
                  <a:txBody>
                    <a:bodyPr/>
                    <a:lstStyle/>
                    <a:p>
                      <a:r>
                        <a:rPr lang="en-US" b="0">
                          <a:solidFill>
                            <a:srgbClr val="FFFFFF"/>
                          </a:solidFill>
                          <a:effectLst/>
                        </a:rPr>
                        <a:t>Stuffy or </a:t>
                      </a:r>
                      <a:r>
                        <a:rPr lang="en-US" b="0" u="none" strike="noStrike">
                          <a:solidFill>
                            <a:srgbClr val="0072BC"/>
                          </a:solidFill>
                          <a:effectLst/>
                          <a:hlinkClick r:id="rId10"/>
                        </a:rPr>
                        <a:t>Runny Nose</a:t>
                      </a:r>
                      <a:endParaRPr lang="en-US" b="0">
                        <a:solidFill>
                          <a:srgbClr val="FFFFFF"/>
                        </a:solidFill>
                        <a:effectLst/>
                      </a:endParaRPr>
                    </a:p>
                  </a:txBody>
                  <a:tcPr marL="95250" marR="95250" marT="95250" marB="95250" anchor="ctr"/>
                </a:tc>
                <a:tc>
                  <a:txBody>
                    <a:bodyPr/>
                    <a:lstStyle/>
                    <a:p>
                      <a:r>
                        <a:rPr lang="en-US" b="0">
                          <a:effectLst/>
                        </a:rPr>
                        <a:t>Common</a:t>
                      </a:r>
                    </a:p>
                  </a:txBody>
                  <a:tcPr marL="95250" marR="95250" marT="95250" marB="95250" anchor="ctr"/>
                </a:tc>
                <a:tc>
                  <a:txBody>
                    <a:bodyPr/>
                    <a:lstStyle/>
                    <a:p>
                      <a:r>
                        <a:rPr lang="en-US" b="0">
                          <a:effectLst/>
                        </a:rPr>
                        <a:t>Occasional</a:t>
                      </a:r>
                    </a:p>
                  </a:txBody>
                  <a:tcPr marL="95250" marR="95250" marT="95250" marB="95250" anchor="ctr"/>
                </a:tc>
                <a:tc>
                  <a:txBody>
                    <a:bodyPr/>
                    <a:lstStyle/>
                    <a:p>
                      <a:r>
                        <a:rPr lang="en-US" b="0">
                          <a:effectLst/>
                        </a:rPr>
                        <a:t>Infrequent</a:t>
                      </a:r>
                    </a:p>
                  </a:txBody>
                  <a:tcPr marL="95250" marR="95250" marT="95250" marB="95250" anchor="ctr"/>
                </a:tc>
              </a:tr>
              <a:tr h="464820">
                <a:tc>
                  <a:txBody>
                    <a:bodyPr/>
                    <a:lstStyle/>
                    <a:p>
                      <a:r>
                        <a:rPr lang="en-US" b="0" u="none" strike="noStrike">
                          <a:solidFill>
                            <a:srgbClr val="0072BC"/>
                          </a:solidFill>
                          <a:effectLst/>
                          <a:hlinkClick r:id="rId11"/>
                        </a:rPr>
                        <a:t>Diarrhea</a:t>
                      </a:r>
                      <a:endParaRPr lang="en-US" b="0">
                        <a:solidFill>
                          <a:srgbClr val="FFFFFF"/>
                        </a:solidFill>
                        <a:effectLst/>
                      </a:endParaRPr>
                    </a:p>
                  </a:txBody>
                  <a:tcPr marL="95250" marR="95250" marT="95250" marB="95250" anchor="ctr"/>
                </a:tc>
                <a:tc>
                  <a:txBody>
                    <a:bodyPr/>
                    <a:lstStyle/>
                    <a:p>
                      <a:r>
                        <a:rPr lang="en-US" b="0">
                          <a:effectLst/>
                        </a:rPr>
                        <a:t>No</a:t>
                      </a:r>
                    </a:p>
                  </a:txBody>
                  <a:tcPr marL="95250" marR="95250" marT="95250" marB="95250" anchor="ctr"/>
                </a:tc>
                <a:tc>
                  <a:txBody>
                    <a:bodyPr/>
                    <a:lstStyle/>
                    <a:p>
                      <a:r>
                        <a:rPr lang="en-US" b="0">
                          <a:effectLst/>
                        </a:rPr>
                        <a:t>Occasional</a:t>
                      </a:r>
                    </a:p>
                  </a:txBody>
                  <a:tcPr marL="95250" marR="95250" marT="95250" marB="95250" anchor="ctr"/>
                </a:tc>
                <a:tc>
                  <a:txBody>
                    <a:bodyPr/>
                    <a:lstStyle/>
                    <a:p>
                      <a:r>
                        <a:rPr lang="en-US" b="0">
                          <a:effectLst/>
                        </a:rPr>
                        <a:t>Infrequent</a:t>
                      </a:r>
                    </a:p>
                  </a:txBody>
                  <a:tcPr marL="95250" marR="95250" marT="95250" marB="95250" anchor="ctr"/>
                </a:tc>
              </a:tr>
              <a:tr h="464820">
                <a:tc>
                  <a:txBody>
                    <a:bodyPr/>
                    <a:lstStyle/>
                    <a:p>
                      <a:r>
                        <a:rPr lang="en-US" b="0" u="none" strike="noStrike">
                          <a:solidFill>
                            <a:srgbClr val="0072BC"/>
                          </a:solidFill>
                          <a:effectLst/>
                          <a:hlinkClick r:id="rId12"/>
                        </a:rPr>
                        <a:t>Watery eyes</a:t>
                      </a:r>
                      <a:endParaRPr lang="en-US" b="0">
                        <a:solidFill>
                          <a:srgbClr val="FFFFFF"/>
                        </a:solidFill>
                        <a:effectLst/>
                      </a:endParaRPr>
                    </a:p>
                  </a:txBody>
                  <a:tcPr marL="95250" marR="95250" marT="95250" marB="95250" anchor="ctr"/>
                </a:tc>
                <a:tc>
                  <a:txBody>
                    <a:bodyPr/>
                    <a:lstStyle/>
                    <a:p>
                      <a:r>
                        <a:rPr lang="en-US" b="0">
                          <a:effectLst/>
                        </a:rPr>
                        <a:t>Common</a:t>
                      </a:r>
                    </a:p>
                  </a:txBody>
                  <a:tcPr marL="95250" marR="95250" marT="95250" marB="95250" anchor="ctr"/>
                </a:tc>
                <a:tc>
                  <a:txBody>
                    <a:bodyPr/>
                    <a:lstStyle/>
                    <a:p>
                      <a:r>
                        <a:rPr lang="en-US" b="0" dirty="0">
                          <a:effectLst/>
                        </a:rPr>
                        <a:t>Common</a:t>
                      </a:r>
                    </a:p>
                  </a:txBody>
                  <a:tcPr marL="95250" marR="95250" marT="95250" marB="95250" anchor="ctr"/>
                </a:tc>
                <a:tc>
                  <a:txBody>
                    <a:bodyPr/>
                    <a:lstStyle/>
                    <a:p>
                      <a:r>
                        <a:rPr lang="en-US" b="0">
                          <a:effectLst/>
                        </a:rPr>
                        <a:t>Infrequent</a:t>
                      </a:r>
                    </a:p>
                  </a:txBody>
                  <a:tcPr marL="95250" marR="95250" marT="95250" marB="95250" anchor="ctr"/>
                </a:tc>
              </a:tr>
              <a:tr h="489405">
                <a:tc>
                  <a:txBody>
                    <a:bodyPr/>
                    <a:lstStyle/>
                    <a:p>
                      <a:r>
                        <a:rPr lang="en-US" b="0" u="none" strike="noStrike">
                          <a:solidFill>
                            <a:srgbClr val="0072BC"/>
                          </a:solidFill>
                          <a:effectLst/>
                          <a:hlinkClick r:id="rId13"/>
                        </a:rPr>
                        <a:t>Cough</a:t>
                      </a:r>
                      <a:endParaRPr lang="en-US" b="0">
                        <a:solidFill>
                          <a:srgbClr val="FFFFFF"/>
                        </a:solidFill>
                        <a:effectLst/>
                      </a:endParaRPr>
                    </a:p>
                  </a:txBody>
                  <a:tcPr marL="95250" marR="95250" marT="95250" marB="95250" anchor="ctr"/>
                </a:tc>
                <a:tc>
                  <a:txBody>
                    <a:bodyPr/>
                    <a:lstStyle/>
                    <a:p>
                      <a:r>
                        <a:rPr lang="en-US" b="0">
                          <a:effectLst/>
                        </a:rPr>
                        <a:t>Mild</a:t>
                      </a:r>
                    </a:p>
                  </a:txBody>
                  <a:tcPr marL="95250" marR="95250" marT="95250" marB="95250" anchor="ctr"/>
                </a:tc>
                <a:tc>
                  <a:txBody>
                    <a:bodyPr/>
                    <a:lstStyle/>
                    <a:p>
                      <a:r>
                        <a:rPr lang="en-US" b="0">
                          <a:effectLst/>
                        </a:rPr>
                        <a:t>Dry cough</a:t>
                      </a:r>
                    </a:p>
                  </a:txBody>
                  <a:tcPr marL="95250" marR="95250" marT="95250" marB="95250" anchor="ctr"/>
                </a:tc>
                <a:tc>
                  <a:txBody>
                    <a:bodyPr/>
                    <a:lstStyle/>
                    <a:p>
                      <a:r>
                        <a:rPr lang="en-US" b="0">
                          <a:effectLst/>
                        </a:rPr>
                        <a:t>A dry cough, often severe</a:t>
                      </a:r>
                    </a:p>
                  </a:txBody>
                  <a:tcPr marL="95250" marR="95250" marT="95250" marB="95250" anchor="ctr"/>
                </a:tc>
              </a:tr>
              <a:tr h="663700">
                <a:tc>
                  <a:txBody>
                    <a:bodyPr/>
                    <a:lstStyle/>
                    <a:p>
                      <a:r>
                        <a:rPr lang="en-US" b="0" u="none" strike="noStrike">
                          <a:solidFill>
                            <a:srgbClr val="0072BC"/>
                          </a:solidFill>
                          <a:effectLst/>
                          <a:hlinkClick r:id="rId14"/>
                        </a:rPr>
                        <a:t>Shortness of Breath</a:t>
                      </a:r>
                      <a:endParaRPr lang="en-US" b="0">
                        <a:solidFill>
                          <a:srgbClr val="FFFFFF"/>
                        </a:solidFill>
                        <a:effectLst/>
                      </a:endParaRPr>
                    </a:p>
                  </a:txBody>
                  <a:tcPr marL="95250" marR="95250" marT="95250" marB="95250" anchor="ctr"/>
                </a:tc>
                <a:tc>
                  <a:txBody>
                    <a:bodyPr/>
                    <a:lstStyle/>
                    <a:p>
                      <a:r>
                        <a:rPr lang="en-US" b="0">
                          <a:effectLst/>
                        </a:rPr>
                        <a:t>No</a:t>
                      </a:r>
                    </a:p>
                  </a:txBody>
                  <a:tcPr marL="95250" marR="95250" marT="95250" marB="95250" anchor="ctr"/>
                </a:tc>
                <a:tc>
                  <a:txBody>
                    <a:bodyPr/>
                    <a:lstStyle/>
                    <a:p>
                      <a:r>
                        <a:rPr lang="en-US" b="0">
                          <a:effectLst/>
                        </a:rPr>
                        <a:t>Rare</a:t>
                      </a:r>
                    </a:p>
                  </a:txBody>
                  <a:tcPr marL="95250" marR="95250" marT="95250" marB="95250" anchor="ctr"/>
                </a:tc>
                <a:tc>
                  <a:txBody>
                    <a:bodyPr/>
                    <a:lstStyle/>
                    <a:p>
                      <a:r>
                        <a:rPr lang="en-US" b="0">
                          <a:effectLst/>
                        </a:rPr>
                        <a:t>With mild/moderate infection</a:t>
                      </a:r>
                    </a:p>
                  </a:txBody>
                  <a:tcPr marL="95250" marR="95250" marT="95250" marB="95250" anchor="ctr"/>
                </a:tc>
              </a:tr>
              <a:tr h="464820">
                <a:tc>
                  <a:txBody>
                    <a:bodyPr/>
                    <a:lstStyle/>
                    <a:p>
                      <a:r>
                        <a:rPr lang="en-US" b="0">
                          <a:solidFill>
                            <a:srgbClr val="FFFFFF"/>
                          </a:solidFill>
                          <a:effectLst/>
                        </a:rPr>
                        <a:t>Difficulty </a:t>
                      </a:r>
                      <a:r>
                        <a:rPr lang="en-US" b="0" u="none" strike="noStrike">
                          <a:solidFill>
                            <a:srgbClr val="0072BC"/>
                          </a:solidFill>
                          <a:effectLst/>
                          <a:hlinkClick r:id="rId15"/>
                        </a:rPr>
                        <a:t>Breathing</a:t>
                      </a:r>
                      <a:r>
                        <a:rPr lang="en-US" b="0">
                          <a:solidFill>
                            <a:srgbClr val="FFFFFF"/>
                          </a:solidFill>
                          <a:effectLst/>
                        </a:rPr>
                        <a:t>*</a:t>
                      </a:r>
                    </a:p>
                  </a:txBody>
                  <a:tcPr marL="95250" marR="95250" marT="95250" marB="95250" anchor="ctr"/>
                </a:tc>
                <a:tc>
                  <a:txBody>
                    <a:bodyPr/>
                    <a:lstStyle/>
                    <a:p>
                      <a:r>
                        <a:rPr lang="en-US" b="0">
                          <a:effectLst/>
                        </a:rPr>
                        <a:t>No</a:t>
                      </a:r>
                    </a:p>
                  </a:txBody>
                  <a:tcPr marL="95250" marR="95250" marT="95250" marB="95250" anchor="ctr"/>
                </a:tc>
                <a:tc>
                  <a:txBody>
                    <a:bodyPr/>
                    <a:lstStyle/>
                    <a:p>
                      <a:r>
                        <a:rPr lang="en-US" b="0">
                          <a:effectLst/>
                        </a:rPr>
                        <a:t>In severe infections*</a:t>
                      </a:r>
                    </a:p>
                  </a:txBody>
                  <a:tcPr marL="95250" marR="95250" marT="95250" marB="95250" anchor="ctr"/>
                </a:tc>
                <a:tc>
                  <a:txBody>
                    <a:bodyPr/>
                    <a:lstStyle/>
                    <a:p>
                      <a:r>
                        <a:rPr lang="en-US" b="0">
                          <a:effectLst/>
                        </a:rPr>
                        <a:t>Common in severe infections*</a:t>
                      </a:r>
                    </a:p>
                  </a:txBody>
                  <a:tcPr marL="95250" marR="95250" marT="95250" marB="95250" anchor="ctr"/>
                </a:tc>
              </a:tr>
              <a:tr h="367665">
                <a:tc gridSpan="4">
                  <a:txBody>
                    <a:bodyPr/>
                    <a:lstStyle/>
                    <a:p>
                      <a:r>
                        <a:rPr lang="en-US" b="0" i="1" dirty="0">
                          <a:solidFill>
                            <a:srgbClr val="888888"/>
                          </a:solidFill>
                          <a:effectLst/>
                        </a:rPr>
                        <a:t>*Needs oxygen or ventilator</a:t>
                      </a:r>
                    </a:p>
                  </a:txBody>
                  <a:tcPr marT="47625" anchor="ctr"/>
                </a:tc>
                <a:tc hMerge="1">
                  <a:txBody>
                    <a:bodyPr/>
                    <a:lstStyle/>
                    <a:p>
                      <a:endParaRPr lang="en-US"/>
                    </a:p>
                  </a:txBody>
                  <a:tcPr/>
                </a:tc>
                <a:tc hMerge="1">
                  <a:txBody>
                    <a:bodyPr/>
                    <a:lstStyle/>
                    <a:p>
                      <a:endParaRPr lang="en-US"/>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2868228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rPr>
              <a:t>COVID-19</a:t>
            </a:r>
          </a:p>
        </p:txBody>
      </p:sp>
      <p:sp>
        <p:nvSpPr>
          <p:cNvPr id="3" name="Content Placeholder 2"/>
          <p:cNvSpPr>
            <a:spLocks noGrp="1"/>
          </p:cNvSpPr>
          <p:nvPr>
            <p:ph idx="1"/>
          </p:nvPr>
        </p:nvSpPr>
        <p:spPr/>
        <p:txBody>
          <a:bodyPr/>
          <a:lstStyle/>
          <a:p>
            <a:r>
              <a:rPr lang="el-GR" dirty="0" smtClean="0"/>
              <a:t>Ο νέος ιός που εμφανίσθηκε ξαφνικά και χωρίς λόγο </a:t>
            </a:r>
            <a:endParaRPr lang="el-GR" dirty="0" smtClean="0"/>
          </a:p>
          <a:p>
            <a:r>
              <a:rPr lang="el-GR" dirty="0" smtClean="0"/>
              <a:t>Αναφορές </a:t>
            </a:r>
            <a:r>
              <a:rPr lang="el-GR" dirty="0"/>
              <a:t>σε κορυφαία ιατρικά </a:t>
            </a:r>
            <a:r>
              <a:rPr lang="el-GR" dirty="0" smtClean="0"/>
              <a:t>περιοδικά, ΜΜΕ, </a:t>
            </a:r>
            <a:r>
              <a:rPr lang="el-GR" dirty="0"/>
              <a:t>δημοσιογράφοι και </a:t>
            </a:r>
            <a:r>
              <a:rPr lang="el-GR" dirty="0" smtClean="0"/>
              <a:t>κρατικο</a:t>
            </a:r>
            <a:r>
              <a:rPr lang="el-GR" dirty="0"/>
              <a:t>ί</a:t>
            </a:r>
            <a:r>
              <a:rPr lang="el-GR" dirty="0" smtClean="0"/>
              <a:t> αξιωματούχοι ρωτούν :</a:t>
            </a:r>
          </a:p>
          <a:p>
            <a:pPr marL="0" indent="0">
              <a:buNone/>
            </a:pPr>
            <a:r>
              <a:rPr lang="el-GR" dirty="0"/>
              <a:t> </a:t>
            </a:r>
            <a:r>
              <a:rPr lang="el-GR" dirty="0" smtClean="0"/>
              <a:t>                     </a:t>
            </a:r>
            <a:r>
              <a:rPr lang="el-GR" i="1" dirty="0" smtClean="0"/>
              <a:t>«μήπως </a:t>
            </a:r>
            <a:r>
              <a:rPr lang="el-GR" i="1" dirty="0"/>
              <a:t>πρόκειται για </a:t>
            </a:r>
            <a:r>
              <a:rPr lang="el-GR" i="1" dirty="0" smtClean="0"/>
              <a:t>μια νέα ισπανική γρίπη</a:t>
            </a:r>
            <a:r>
              <a:rPr lang="en-US" i="1" dirty="0" smtClean="0"/>
              <a:t>;</a:t>
            </a:r>
            <a:r>
              <a:rPr lang="el-GR" i="1" dirty="0" smtClean="0"/>
              <a:t>»</a:t>
            </a:r>
          </a:p>
          <a:p>
            <a:pPr marL="0" indent="0">
              <a:buNone/>
            </a:pPr>
            <a:r>
              <a:rPr lang="el-GR" i="1" dirty="0"/>
              <a:t> </a:t>
            </a:r>
            <a:r>
              <a:rPr lang="el-GR" i="1" dirty="0" smtClean="0"/>
              <a:t>                          όπου χάθηκαν 50 εκατομμύρια άνθρωποι</a:t>
            </a:r>
            <a:endParaRPr lang="el-GR" i="1" dirty="0" smtClean="0"/>
          </a:p>
        </p:txBody>
      </p:sp>
    </p:spTree>
    <p:extLst>
      <p:ext uri="{BB962C8B-B14F-4D97-AF65-F5344CB8AC3E}">
        <p14:creationId xmlns:p14="http://schemas.microsoft.com/office/powerpoint/2010/main" val="1875954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FF0000"/>
                </a:solidFill>
              </a:rPr>
              <a:t>Αριθμοί και ποσοστά</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l-GR" dirty="0"/>
              <a:t>Όλες αυτές οι αναφορές εστιάζονται </a:t>
            </a:r>
            <a:r>
              <a:rPr lang="el-GR" dirty="0" smtClean="0"/>
              <a:t>σε </a:t>
            </a:r>
            <a:r>
              <a:rPr lang="el-GR" dirty="0"/>
              <a:t>αριθμούς: </a:t>
            </a:r>
            <a:endParaRPr lang="el-GR" dirty="0" smtClean="0"/>
          </a:p>
          <a:p>
            <a:pPr lvl="1"/>
            <a:r>
              <a:rPr lang="el-GR" dirty="0" smtClean="0"/>
              <a:t>περιπτώσεων, </a:t>
            </a:r>
            <a:r>
              <a:rPr lang="el-GR" dirty="0"/>
              <a:t>περιόδους επώασης, </a:t>
            </a:r>
            <a:r>
              <a:rPr lang="el-GR" dirty="0" smtClean="0"/>
              <a:t>ποσοστά μεταδοτικότητας</a:t>
            </a:r>
            <a:r>
              <a:rPr lang="en-US" dirty="0" smtClean="0"/>
              <a:t>, </a:t>
            </a:r>
            <a:r>
              <a:rPr lang="el-GR" dirty="0"/>
              <a:t>ποσοστά </a:t>
            </a:r>
            <a:r>
              <a:rPr lang="el-GR" dirty="0" smtClean="0"/>
              <a:t>θνησιμότητας, βασικό αριθμό αναπαραγωγής (</a:t>
            </a:r>
            <a:r>
              <a:rPr lang="en-US" dirty="0"/>
              <a:t>basic reproduction </a:t>
            </a:r>
            <a:r>
              <a:rPr lang="en-US" dirty="0" smtClean="0"/>
              <a:t>number</a:t>
            </a:r>
            <a:r>
              <a:rPr lang="el-GR" dirty="0" smtClean="0"/>
              <a:t>) </a:t>
            </a:r>
          </a:p>
          <a:p>
            <a:r>
              <a:rPr lang="el-GR" i="1" dirty="0" smtClean="0">
                <a:solidFill>
                  <a:schemeClr val="accent1">
                    <a:lumMod val="75000"/>
                  </a:schemeClr>
                </a:solidFill>
              </a:rPr>
              <a:t>Τι σημαίνουν </a:t>
            </a:r>
            <a:r>
              <a:rPr lang="el-GR" i="1" dirty="0">
                <a:solidFill>
                  <a:schemeClr val="accent1">
                    <a:lumMod val="75000"/>
                  </a:schemeClr>
                </a:solidFill>
              </a:rPr>
              <a:t>αυτοί οι </a:t>
            </a:r>
            <a:r>
              <a:rPr lang="el-GR" i="1" dirty="0" smtClean="0">
                <a:solidFill>
                  <a:schemeClr val="accent1">
                    <a:lumMod val="75000"/>
                  </a:schemeClr>
                </a:solidFill>
              </a:rPr>
              <a:t>αριθμοί</a:t>
            </a:r>
            <a:r>
              <a:rPr lang="en-US" i="1" dirty="0" smtClean="0">
                <a:solidFill>
                  <a:schemeClr val="accent1">
                    <a:lumMod val="75000"/>
                  </a:schemeClr>
                </a:solidFill>
              </a:rPr>
              <a:t>;</a:t>
            </a:r>
            <a:r>
              <a:rPr lang="el-GR" i="1" dirty="0" smtClean="0">
                <a:solidFill>
                  <a:schemeClr val="accent1">
                    <a:lumMod val="75000"/>
                  </a:schemeClr>
                </a:solidFill>
              </a:rPr>
              <a:t> </a:t>
            </a:r>
          </a:p>
          <a:p>
            <a:r>
              <a:rPr lang="el-GR" i="1" dirty="0">
                <a:solidFill>
                  <a:schemeClr val="accent1">
                    <a:lumMod val="75000"/>
                  </a:schemeClr>
                </a:solidFill>
              </a:rPr>
              <a:t>Π</a:t>
            </a:r>
            <a:r>
              <a:rPr lang="el-GR" i="1" dirty="0" smtClean="0">
                <a:solidFill>
                  <a:schemeClr val="accent1">
                    <a:lumMod val="75000"/>
                  </a:schemeClr>
                </a:solidFill>
              </a:rPr>
              <a:t>ώς συγκρίνονται με άλλες επιδημίες που έχουμε ζήσει</a:t>
            </a:r>
            <a:r>
              <a:rPr lang="en-US" i="1" dirty="0" smtClean="0">
                <a:solidFill>
                  <a:schemeClr val="accent1">
                    <a:lumMod val="75000"/>
                  </a:schemeClr>
                </a:solidFill>
              </a:rPr>
              <a:t>;</a:t>
            </a:r>
            <a:r>
              <a:rPr lang="el-GR" i="1" dirty="0" smtClean="0">
                <a:solidFill>
                  <a:schemeClr val="accent1">
                    <a:lumMod val="75000"/>
                  </a:schemeClr>
                </a:solidFill>
              </a:rPr>
              <a:t> </a:t>
            </a:r>
          </a:p>
          <a:p>
            <a:r>
              <a:rPr lang="el-GR" i="1" dirty="0" smtClean="0">
                <a:solidFill>
                  <a:schemeClr val="accent1">
                    <a:lumMod val="75000"/>
                  </a:schemeClr>
                </a:solidFill>
              </a:rPr>
              <a:t>Πρέπει να ανησυχούμε ή  να καθησυχάσουμε τους φίλους μας</a:t>
            </a:r>
            <a:r>
              <a:rPr lang="en-US" i="1" dirty="0" smtClean="0">
                <a:solidFill>
                  <a:schemeClr val="accent1">
                    <a:lumMod val="75000"/>
                  </a:schemeClr>
                </a:solidFill>
              </a:rPr>
              <a:t>;</a:t>
            </a:r>
            <a:endParaRPr lang="en-US" i="1" dirty="0">
              <a:solidFill>
                <a:schemeClr val="accent1">
                  <a:lumMod val="75000"/>
                </a:schemeClr>
              </a:solidFill>
            </a:endParaRPr>
          </a:p>
        </p:txBody>
      </p:sp>
    </p:spTree>
    <p:extLst>
      <p:ext uri="{BB962C8B-B14F-4D97-AF65-F5344CB8AC3E}">
        <p14:creationId xmlns:p14="http://schemas.microsoft.com/office/powerpoint/2010/main" val="3998534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chemeClr val="accent1">
                    <a:lumMod val="50000"/>
                  </a:schemeClr>
                </a:solidFill>
              </a:rPr>
              <a:t>Βασικός αριθμός αναπαραγωγής (</a:t>
            </a:r>
            <a:r>
              <a:rPr lang="en-US" b="1" dirty="0" smtClean="0">
                <a:solidFill>
                  <a:schemeClr val="accent1">
                    <a:lumMod val="50000"/>
                  </a:schemeClr>
                </a:solidFill>
              </a:rPr>
              <a:t>RO)</a:t>
            </a:r>
            <a:r>
              <a:rPr lang="el-GR" b="1" dirty="0" smtClean="0">
                <a:solidFill>
                  <a:schemeClr val="accent1">
                    <a:lumMod val="50000"/>
                  </a:schemeClr>
                </a:solidFill>
              </a:rPr>
              <a:t> </a:t>
            </a:r>
            <a:endParaRPr lang="en-US" b="1" dirty="0">
              <a:solidFill>
                <a:schemeClr val="accent1">
                  <a:lumMod val="50000"/>
                </a:schemeClr>
              </a:solidFill>
            </a:endParaRPr>
          </a:p>
        </p:txBody>
      </p:sp>
      <p:sp>
        <p:nvSpPr>
          <p:cNvPr id="3" name="Content Placeholder 2"/>
          <p:cNvSpPr>
            <a:spLocks noGrp="1"/>
          </p:cNvSpPr>
          <p:nvPr>
            <p:ph idx="1"/>
          </p:nvPr>
        </p:nvSpPr>
        <p:spPr>
          <a:xfrm>
            <a:off x="803564" y="1797791"/>
            <a:ext cx="10515600" cy="4351338"/>
          </a:xfrm>
          <a:ln>
            <a:noFill/>
          </a:ln>
        </p:spPr>
        <p:txBody>
          <a:bodyPr>
            <a:normAutofit/>
          </a:bodyPr>
          <a:lstStyle/>
          <a:p>
            <a:r>
              <a:rPr lang="el-GR" sz="2400" dirty="0" smtClean="0"/>
              <a:t>Αυτό </a:t>
            </a:r>
            <a:r>
              <a:rPr lang="el-GR" sz="2400" dirty="0"/>
              <a:t>αντιπροσωπεύει </a:t>
            </a:r>
            <a:r>
              <a:rPr lang="el-GR" sz="2400" dirty="0" smtClean="0"/>
              <a:t>τον </a:t>
            </a:r>
            <a:r>
              <a:rPr lang="el-GR" sz="2400" dirty="0"/>
              <a:t>μέσο αριθμό των </a:t>
            </a:r>
            <a:r>
              <a:rPr lang="el-GR" sz="2400" dirty="0" smtClean="0"/>
              <a:t>ευπαθών </a:t>
            </a:r>
            <a:r>
              <a:rPr lang="el-GR" sz="2400" dirty="0"/>
              <a:t>ατόμων </a:t>
            </a:r>
            <a:r>
              <a:rPr lang="el-GR" sz="2400" dirty="0" smtClean="0"/>
              <a:t>στα οποία </a:t>
            </a:r>
            <a:r>
              <a:rPr lang="el-GR" sz="2400" dirty="0"/>
              <a:t>ένα μολυσμένο άτομο θα μεταδώσει τη νόσο. </a:t>
            </a:r>
            <a:r>
              <a:rPr lang="el-GR" sz="2400" dirty="0" smtClean="0">
                <a:solidFill>
                  <a:srgbClr val="FF0000"/>
                </a:solidFill>
              </a:rPr>
              <a:t>Σκεφθείτε </a:t>
            </a:r>
            <a:r>
              <a:rPr lang="en-US" sz="2400" dirty="0" err="1" smtClean="0">
                <a:solidFill>
                  <a:srgbClr val="FF0000"/>
                </a:solidFill>
              </a:rPr>
              <a:t>το</a:t>
            </a:r>
            <a:r>
              <a:rPr lang="en-US" sz="2400" dirty="0" smtClean="0">
                <a:solidFill>
                  <a:srgbClr val="FF0000"/>
                </a:solidFill>
              </a:rPr>
              <a:t> </a:t>
            </a:r>
            <a:r>
              <a:rPr lang="el-GR" sz="2400" dirty="0" smtClean="0">
                <a:solidFill>
                  <a:srgbClr val="FF0000"/>
                </a:solidFill>
              </a:rPr>
              <a:t>ως</a:t>
            </a:r>
            <a:r>
              <a:rPr lang="en-US" sz="2400" dirty="0" smtClean="0">
                <a:solidFill>
                  <a:srgbClr val="FF0000"/>
                </a:solidFill>
              </a:rPr>
              <a:t> </a:t>
            </a:r>
            <a:r>
              <a:rPr lang="en-US" sz="2400" dirty="0" err="1" smtClean="0">
                <a:solidFill>
                  <a:srgbClr val="FF0000"/>
                </a:solidFill>
              </a:rPr>
              <a:t>μετ</a:t>
            </a:r>
            <a:r>
              <a:rPr lang="en-US" sz="2400" dirty="0" smtClean="0">
                <a:solidFill>
                  <a:srgbClr val="FF0000"/>
                </a:solidFill>
              </a:rPr>
              <a:t>αδοτικότητα</a:t>
            </a:r>
            <a:endParaRPr lang="en-US" sz="2400" dirty="0">
              <a:solidFill>
                <a:srgbClr val="FF0000"/>
              </a:solidFill>
            </a:endParaRPr>
          </a:p>
          <a:p>
            <a:endParaRPr lang="en-US" sz="2400" dirty="0"/>
          </a:p>
        </p:txBody>
      </p:sp>
      <p:pic>
        <p:nvPicPr>
          <p:cNvPr id="1026" name="Picture 2" descr="https://img.medscapestatic.com/article/924/319/924319-figure-3.jpg?interpolation=lanczos-none&amp;resize=6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414" y="2483427"/>
            <a:ext cx="7161775" cy="42866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6256" y="2732809"/>
            <a:ext cx="2504208" cy="3416320"/>
          </a:xfrm>
          <a:prstGeom prst="rect">
            <a:avLst/>
          </a:prstGeom>
          <a:noFill/>
        </p:spPr>
        <p:txBody>
          <a:bodyPr wrap="square" rtlCol="0">
            <a:spAutoFit/>
          </a:bodyPr>
          <a:lstStyle/>
          <a:p>
            <a:r>
              <a:rPr lang="el-GR" dirty="0" smtClean="0"/>
              <a:t>Παράμετροι του </a:t>
            </a:r>
            <a:r>
              <a:rPr lang="en-US" dirty="0"/>
              <a:t>R</a:t>
            </a:r>
            <a:r>
              <a:rPr lang="el-GR" dirty="0"/>
              <a:t>0: </a:t>
            </a:r>
            <a:endParaRPr lang="el-GR" dirty="0" smtClean="0"/>
          </a:p>
          <a:p>
            <a:pPr marL="342900" indent="-342900">
              <a:buFontTx/>
              <a:buAutoNum type="arabicPeriod"/>
            </a:pPr>
            <a:r>
              <a:rPr lang="el-GR" dirty="0" smtClean="0"/>
              <a:t>Επιθετικότητα </a:t>
            </a:r>
            <a:r>
              <a:rPr lang="el-GR" dirty="0"/>
              <a:t>του ιού (το ποσοστό πιθανότητας μετάδοσης της </a:t>
            </a:r>
            <a:r>
              <a:rPr lang="el-GR" dirty="0" smtClean="0"/>
              <a:t>νόσου </a:t>
            </a:r>
            <a:r>
              <a:rPr lang="el-GR" dirty="0"/>
              <a:t>σε δεδομένη </a:t>
            </a:r>
            <a:r>
              <a:rPr lang="el-GR" dirty="0" smtClean="0"/>
              <a:t>επαφή)</a:t>
            </a:r>
            <a:endParaRPr lang="en-US" dirty="0" smtClean="0"/>
          </a:p>
          <a:p>
            <a:pPr marL="342900" indent="-342900">
              <a:buAutoNum type="arabicPeriod"/>
            </a:pPr>
            <a:r>
              <a:rPr lang="el-GR" dirty="0" smtClean="0"/>
              <a:t>Αριθμός επαφών που θα έχει ο αποικισμένος, όσο φέρει τον ιό </a:t>
            </a:r>
          </a:p>
          <a:p>
            <a:endParaRPr lang="en-US" dirty="0"/>
          </a:p>
        </p:txBody>
      </p:sp>
      <p:sp>
        <p:nvSpPr>
          <p:cNvPr id="5" name="Rectangle 4"/>
          <p:cNvSpPr/>
          <p:nvPr/>
        </p:nvSpPr>
        <p:spPr>
          <a:xfrm>
            <a:off x="2660073" y="6525491"/>
            <a:ext cx="779318" cy="22384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904258" y="2857499"/>
            <a:ext cx="7161576" cy="369332"/>
          </a:xfrm>
          <a:prstGeom prst="rect">
            <a:avLst/>
          </a:prstGeom>
          <a:solidFill>
            <a:schemeClr val="bg1"/>
          </a:solidFill>
        </p:spPr>
        <p:txBody>
          <a:bodyPr wrap="none" rtlCol="0">
            <a:spAutoFit/>
          </a:bodyPr>
          <a:lstStyle/>
          <a:p>
            <a:r>
              <a:rPr lang="el-GR" dirty="0" smtClean="0"/>
              <a:t>Βασικός Αριθμός αναπαραγωγής (</a:t>
            </a:r>
            <a:r>
              <a:rPr lang="en-US" dirty="0" smtClean="0"/>
              <a:t>RO) = </a:t>
            </a:r>
            <a:r>
              <a:rPr lang="el-GR" dirty="0" smtClean="0"/>
              <a:t>Ρυθμός Επιθετικότητας Χ Επαφές</a:t>
            </a:r>
            <a:endParaRPr lang="en-US" dirty="0"/>
          </a:p>
        </p:txBody>
      </p:sp>
    </p:spTree>
    <p:extLst>
      <p:ext uri="{BB962C8B-B14F-4D97-AF65-F5344CB8AC3E}">
        <p14:creationId xmlns:p14="http://schemas.microsoft.com/office/powerpoint/2010/main" val="1148070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FF0000"/>
                </a:solidFill>
              </a:rPr>
              <a:t>Απλή λογική</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l-GR" b="1" dirty="0" smtClean="0"/>
              <a:t>Εάν </a:t>
            </a:r>
            <a:r>
              <a:rPr lang="el-GR" b="1" dirty="0"/>
              <a:t>το </a:t>
            </a:r>
            <a:r>
              <a:rPr lang="en-US" b="1" dirty="0"/>
              <a:t>R</a:t>
            </a:r>
            <a:r>
              <a:rPr lang="el-GR" b="1" dirty="0"/>
              <a:t>0 είναι &lt;1</a:t>
            </a:r>
            <a:r>
              <a:rPr lang="el-GR" dirty="0"/>
              <a:t>, </a:t>
            </a:r>
            <a:r>
              <a:rPr lang="el-GR" dirty="0" smtClean="0"/>
              <a:t>η λοίμωξη θα </a:t>
            </a:r>
            <a:r>
              <a:rPr lang="el-GR" dirty="0"/>
              <a:t>πρέπει να </a:t>
            </a:r>
            <a:r>
              <a:rPr lang="el-GR" dirty="0" smtClean="0"/>
              <a:t>αυτοπεριορίζεται </a:t>
            </a:r>
            <a:r>
              <a:rPr lang="el-GR" dirty="0"/>
              <a:t>με την πάροδο του </a:t>
            </a:r>
            <a:r>
              <a:rPr lang="el-GR" dirty="0" smtClean="0"/>
              <a:t>χρόνου</a:t>
            </a:r>
          </a:p>
          <a:p>
            <a:r>
              <a:rPr lang="el-GR" b="1" dirty="0" smtClean="0"/>
              <a:t>Εάν είναι &gt;1</a:t>
            </a:r>
            <a:r>
              <a:rPr lang="el-GR" dirty="0"/>
              <a:t>, οι περιπτώσεις </a:t>
            </a:r>
            <a:r>
              <a:rPr lang="el-GR" dirty="0" smtClean="0"/>
              <a:t>θα </a:t>
            </a:r>
            <a:r>
              <a:rPr lang="el-GR" dirty="0"/>
              <a:t>συνεχίσουν να </a:t>
            </a:r>
            <a:r>
              <a:rPr lang="el-GR" dirty="0" smtClean="0"/>
              <a:t>αυξάνονται</a:t>
            </a:r>
          </a:p>
          <a:p>
            <a:r>
              <a:rPr lang="el-GR" dirty="0" smtClean="0"/>
              <a:t>Π</a:t>
            </a:r>
            <a:r>
              <a:rPr lang="el-GR" dirty="0"/>
              <a:t>χ</a:t>
            </a:r>
            <a:r>
              <a:rPr lang="el-GR" dirty="0" smtClean="0"/>
              <a:t>.  Η </a:t>
            </a:r>
            <a:r>
              <a:rPr lang="el-GR" dirty="0"/>
              <a:t>εποχική </a:t>
            </a:r>
            <a:r>
              <a:rPr lang="el-GR" dirty="0" smtClean="0"/>
              <a:t>γρίπη έχει </a:t>
            </a:r>
            <a:r>
              <a:rPr lang="en-US" dirty="0"/>
              <a:t>R</a:t>
            </a:r>
            <a:r>
              <a:rPr lang="el-GR" dirty="0"/>
              <a:t>0 </a:t>
            </a:r>
            <a:r>
              <a:rPr lang="el-GR" dirty="0">
                <a:latin typeface="Arial" panose="020B0604020202020204" pitchFamily="34" charset="0"/>
                <a:cs typeface="Arial" panose="020B0604020202020204" pitchFamily="34" charset="0"/>
              </a:rPr>
              <a:t>~</a:t>
            </a:r>
            <a:r>
              <a:rPr lang="el-GR" dirty="0" smtClean="0"/>
              <a:t> 1,5 </a:t>
            </a:r>
          </a:p>
          <a:p>
            <a:pPr marL="0" indent="0">
              <a:buNone/>
            </a:pPr>
            <a:r>
              <a:rPr lang="el-GR" dirty="0"/>
              <a:t> </a:t>
            </a:r>
            <a:r>
              <a:rPr lang="el-GR" dirty="0" smtClean="0"/>
              <a:t>          Η </a:t>
            </a:r>
            <a:r>
              <a:rPr lang="el-GR" dirty="0"/>
              <a:t>ισπανική γρίπη </a:t>
            </a:r>
            <a:r>
              <a:rPr lang="el-GR" dirty="0" smtClean="0"/>
              <a:t>(1918-1919) </a:t>
            </a:r>
            <a:r>
              <a:rPr lang="el-GR" dirty="0"/>
              <a:t>είχε </a:t>
            </a:r>
            <a:r>
              <a:rPr lang="en-US" dirty="0" smtClean="0"/>
              <a:t>R</a:t>
            </a:r>
            <a:r>
              <a:rPr lang="el-GR" dirty="0"/>
              <a:t>0 </a:t>
            </a:r>
            <a:r>
              <a:rPr lang="el-GR" dirty="0" smtClean="0"/>
              <a:t>= 2       </a:t>
            </a:r>
          </a:p>
          <a:p>
            <a:pPr marL="0" indent="0">
              <a:buNone/>
            </a:pPr>
            <a:r>
              <a:rPr lang="el-GR" dirty="0" smtClean="0"/>
              <a:t>           Η </a:t>
            </a:r>
            <a:r>
              <a:rPr lang="el-GR" dirty="0" err="1" smtClean="0"/>
              <a:t>ανεμευλογιά</a:t>
            </a:r>
            <a:r>
              <a:rPr lang="el-GR" dirty="0" smtClean="0"/>
              <a:t> έχει </a:t>
            </a:r>
            <a:r>
              <a:rPr lang="en-US" dirty="0"/>
              <a:t>R</a:t>
            </a:r>
            <a:r>
              <a:rPr lang="el-GR" dirty="0"/>
              <a:t>0 </a:t>
            </a:r>
            <a:r>
              <a:rPr lang="el-GR" dirty="0" smtClean="0">
                <a:latin typeface="Arial" panose="020B0604020202020204" pitchFamily="34" charset="0"/>
                <a:cs typeface="Arial" panose="020B0604020202020204" pitchFamily="34" charset="0"/>
              </a:rPr>
              <a:t>~</a:t>
            </a:r>
            <a:r>
              <a:rPr lang="el-GR" dirty="0" smtClean="0"/>
              <a:t> 5</a:t>
            </a:r>
          </a:p>
          <a:p>
            <a:r>
              <a:rPr lang="el-GR" dirty="0" smtClean="0">
                <a:solidFill>
                  <a:srgbClr val="FF0000"/>
                </a:solidFill>
              </a:rPr>
              <a:t>Παρατήρηση</a:t>
            </a:r>
            <a:r>
              <a:rPr lang="el-GR" dirty="0" smtClean="0"/>
              <a:t>: Το </a:t>
            </a:r>
            <a:r>
              <a:rPr lang="en-US" dirty="0" smtClean="0"/>
              <a:t>R0 </a:t>
            </a:r>
            <a:r>
              <a:rPr lang="el-GR" dirty="0" smtClean="0"/>
              <a:t>σαφώς δεν αποτελεί το μέγεθος του κατά πόσο καταστροφική θα είναι μια νέα επιδημική λοίμωξη, πχ.</a:t>
            </a:r>
          </a:p>
          <a:p>
            <a:pPr lvl="1"/>
            <a:r>
              <a:rPr lang="el-GR" dirty="0" smtClean="0"/>
              <a:t>Η </a:t>
            </a:r>
            <a:r>
              <a:rPr lang="el-GR" dirty="0"/>
              <a:t>ισπανική γρίπη σκότωσε 50 εκατομμύρια ανθρώπους το </a:t>
            </a:r>
            <a:r>
              <a:rPr lang="el-GR" dirty="0" smtClean="0"/>
              <a:t>1918 </a:t>
            </a:r>
          </a:p>
          <a:p>
            <a:pPr lvl="1"/>
            <a:r>
              <a:rPr lang="el-GR" dirty="0" smtClean="0"/>
              <a:t>Η </a:t>
            </a:r>
            <a:r>
              <a:rPr lang="el-GR" dirty="0" err="1" smtClean="0"/>
              <a:t>ανεμευλογιά</a:t>
            </a:r>
            <a:r>
              <a:rPr lang="el-GR" dirty="0" smtClean="0"/>
              <a:t> με </a:t>
            </a:r>
            <a:r>
              <a:rPr lang="en-US" dirty="0" smtClean="0"/>
              <a:t>RO</a:t>
            </a:r>
            <a:r>
              <a:rPr lang="el-GR" dirty="0" smtClean="0"/>
              <a:t> =</a:t>
            </a:r>
            <a:r>
              <a:rPr lang="en-US" dirty="0" smtClean="0"/>
              <a:t> </a:t>
            </a:r>
            <a:r>
              <a:rPr lang="el-GR" dirty="0" smtClean="0"/>
              <a:t>5 δεν σκότωσε ποτέ τόσους</a:t>
            </a:r>
            <a:endParaRPr lang="en-US" dirty="0"/>
          </a:p>
        </p:txBody>
      </p:sp>
    </p:spTree>
    <p:extLst>
      <p:ext uri="{BB962C8B-B14F-4D97-AF65-F5344CB8AC3E}">
        <p14:creationId xmlns:p14="http://schemas.microsoft.com/office/powerpoint/2010/main" val="2842921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700" b="1" dirty="0" smtClean="0">
                <a:solidFill>
                  <a:srgbClr val="FF0000"/>
                </a:solidFill>
              </a:rPr>
              <a:t>Προσθέστε τη </a:t>
            </a:r>
            <a:r>
              <a:rPr lang="el-GR" sz="4700" b="1" dirty="0">
                <a:solidFill>
                  <a:srgbClr val="FF0000"/>
                </a:solidFill>
              </a:rPr>
              <a:t>θνητότητα </a:t>
            </a:r>
            <a:r>
              <a:rPr lang="el-GR" sz="4700" b="1" dirty="0" smtClean="0">
                <a:solidFill>
                  <a:srgbClr val="FF0000"/>
                </a:solidFill>
              </a:rPr>
              <a:t>από τη νόσο </a:t>
            </a:r>
            <a:r>
              <a:rPr lang="el-GR" b="1" dirty="0" smtClean="0">
                <a:solidFill>
                  <a:srgbClr val="FF0000"/>
                </a:solidFill>
              </a:rPr>
              <a:t>(ποσοστό παθόντων </a:t>
            </a:r>
            <a:r>
              <a:rPr lang="el-GR" b="1" dirty="0">
                <a:solidFill>
                  <a:srgbClr val="FF0000"/>
                </a:solidFill>
              </a:rPr>
              <a:t>που θα πεθάνουν από τη νόσο</a:t>
            </a:r>
            <a:r>
              <a:rPr lang="el-GR" b="1" dirty="0" smtClean="0">
                <a:solidFill>
                  <a:srgbClr val="FF0000"/>
                </a:solidFill>
              </a:rPr>
              <a:t>) </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l-GR" dirty="0" smtClean="0"/>
              <a:t>Ιστορικές αναφορές: Θνητότητα </a:t>
            </a:r>
            <a:r>
              <a:rPr lang="el-GR" dirty="0"/>
              <a:t>ισπανικής </a:t>
            </a:r>
            <a:r>
              <a:rPr lang="el-GR" dirty="0" smtClean="0"/>
              <a:t>γρίπης </a:t>
            </a:r>
            <a:r>
              <a:rPr lang="el-GR" dirty="0" smtClean="0">
                <a:latin typeface="Arial" panose="020B0604020202020204" pitchFamily="34" charset="0"/>
                <a:cs typeface="Arial" panose="020B0604020202020204" pitchFamily="34" charset="0"/>
              </a:rPr>
              <a:t>~</a:t>
            </a:r>
            <a:r>
              <a:rPr lang="el-GR" dirty="0" smtClean="0"/>
              <a:t> </a:t>
            </a:r>
            <a:r>
              <a:rPr lang="el-GR" dirty="0"/>
              <a:t>10</a:t>
            </a:r>
            <a:r>
              <a:rPr lang="el-GR" dirty="0" smtClean="0"/>
              <a:t>%</a:t>
            </a:r>
            <a:endParaRPr lang="en-US" dirty="0"/>
          </a:p>
          <a:p>
            <a:r>
              <a:rPr lang="el-GR" dirty="0" smtClean="0"/>
              <a:t>Άρα, </a:t>
            </a:r>
            <a:r>
              <a:rPr lang="el-GR" dirty="0"/>
              <a:t>εάν </a:t>
            </a:r>
            <a:r>
              <a:rPr lang="el-GR" dirty="0" smtClean="0"/>
              <a:t>επιθυμείτε την πρόβλεψη του πόσο καταστροφική θα είναι μια νέα επιδημία, οφείλετε </a:t>
            </a:r>
            <a:r>
              <a:rPr lang="el-GR" dirty="0"/>
              <a:t>να </a:t>
            </a:r>
            <a:r>
              <a:rPr lang="el-GR" dirty="0" smtClean="0"/>
              <a:t>εξετάσετε </a:t>
            </a:r>
            <a:r>
              <a:rPr lang="el-GR" dirty="0"/>
              <a:t>τόσο </a:t>
            </a:r>
            <a:r>
              <a:rPr lang="el-GR" b="1" i="1" dirty="0"/>
              <a:t>τον βασικό αριθμό </a:t>
            </a:r>
            <a:r>
              <a:rPr lang="el-GR" b="1" i="1" dirty="0" smtClean="0"/>
              <a:t>αναπαραγωγής (</a:t>
            </a:r>
            <a:r>
              <a:rPr lang="en-US" b="1" i="1" dirty="0" smtClean="0"/>
              <a:t>RO)</a:t>
            </a:r>
            <a:r>
              <a:rPr lang="el-GR" b="1" i="1" dirty="0" smtClean="0"/>
              <a:t> </a:t>
            </a:r>
            <a:r>
              <a:rPr lang="el-GR" dirty="0"/>
              <a:t>όσο και </a:t>
            </a:r>
            <a:r>
              <a:rPr lang="el-GR" dirty="0" smtClean="0"/>
              <a:t>τη </a:t>
            </a:r>
            <a:r>
              <a:rPr lang="el-GR" b="1" i="1" dirty="0" smtClean="0"/>
              <a:t>θνητότητα</a:t>
            </a:r>
            <a:r>
              <a:rPr lang="el-GR" dirty="0" smtClean="0"/>
              <a:t> </a:t>
            </a:r>
          </a:p>
          <a:p>
            <a:r>
              <a:rPr lang="el-GR" dirty="0" smtClean="0"/>
              <a:t>Ευτυχώς</a:t>
            </a:r>
            <a:r>
              <a:rPr lang="el-GR" dirty="0"/>
              <a:t>, οι </a:t>
            </a:r>
            <a:r>
              <a:rPr lang="el-GR" dirty="0" smtClean="0"/>
              <a:t>ιδιαίτερα θανατηφόρες επιδημίες δεν εξελίσσονται (μην ξεχνάμε ότι ένας νεκρός φορέας </a:t>
            </a:r>
            <a:r>
              <a:rPr lang="el-GR" dirty="0"/>
              <a:t>δεν μεταδίδει </a:t>
            </a:r>
            <a:r>
              <a:rPr lang="el-GR" dirty="0" smtClean="0"/>
              <a:t>πια τη νόσο) </a:t>
            </a:r>
          </a:p>
          <a:p>
            <a:r>
              <a:rPr lang="el-GR" dirty="0" smtClean="0"/>
              <a:t>Τρομακτικές εξαιρέσεις: Ο </a:t>
            </a:r>
            <a:r>
              <a:rPr lang="el-GR" dirty="0"/>
              <a:t>ιός HIV πριν από τη </a:t>
            </a:r>
            <a:r>
              <a:rPr lang="el-GR" dirty="0" smtClean="0"/>
              <a:t>διάθεση θεραπείας</a:t>
            </a:r>
            <a:r>
              <a:rPr lang="en-US" dirty="0" smtClean="0"/>
              <a:t>:</a:t>
            </a:r>
            <a:r>
              <a:rPr lang="el-GR" dirty="0" smtClean="0"/>
              <a:t> </a:t>
            </a:r>
            <a:r>
              <a:rPr lang="el-GR" dirty="0"/>
              <a:t>με </a:t>
            </a:r>
            <a:r>
              <a:rPr lang="el-GR" dirty="0" smtClean="0"/>
              <a:t>R0 </a:t>
            </a:r>
            <a:r>
              <a:rPr lang="el-GR" dirty="0" smtClean="0">
                <a:latin typeface="Arial" panose="020B0604020202020204" pitchFamily="34" charset="0"/>
                <a:cs typeface="Arial" panose="020B0604020202020204" pitchFamily="34" charset="0"/>
              </a:rPr>
              <a:t>~</a:t>
            </a:r>
            <a:r>
              <a:rPr lang="el-GR" dirty="0" smtClean="0"/>
              <a:t> </a:t>
            </a:r>
            <a:r>
              <a:rPr lang="el-GR" dirty="0"/>
              <a:t>6 </a:t>
            </a:r>
            <a:r>
              <a:rPr lang="el-GR" dirty="0" smtClean="0"/>
              <a:t>και θνητότητα σχεδόν </a:t>
            </a:r>
            <a:r>
              <a:rPr lang="el-GR" dirty="0"/>
              <a:t>100% </a:t>
            </a:r>
            <a:endParaRPr lang="el-GR" dirty="0" smtClean="0"/>
          </a:p>
          <a:p>
            <a:r>
              <a:rPr lang="el-GR" dirty="0" smtClean="0"/>
              <a:t>Η Ευλογιά </a:t>
            </a:r>
            <a:r>
              <a:rPr lang="el-GR" dirty="0"/>
              <a:t>με </a:t>
            </a:r>
            <a:r>
              <a:rPr lang="el-GR" dirty="0" smtClean="0"/>
              <a:t>R0</a:t>
            </a:r>
            <a:r>
              <a:rPr lang="el-GR" dirty="0">
                <a:latin typeface="Arial" panose="020B0604020202020204" pitchFamily="34" charset="0"/>
                <a:cs typeface="Arial" panose="020B0604020202020204" pitchFamily="34" charset="0"/>
              </a:rPr>
              <a:t> ~</a:t>
            </a:r>
            <a:r>
              <a:rPr lang="el-GR" dirty="0" smtClean="0"/>
              <a:t> </a:t>
            </a:r>
            <a:r>
              <a:rPr lang="el-GR" dirty="0"/>
              <a:t>5 και </a:t>
            </a:r>
            <a:r>
              <a:rPr lang="el-GR" dirty="0" smtClean="0"/>
              <a:t>θνητότητα 30</a:t>
            </a:r>
            <a:r>
              <a:rPr lang="el-GR" dirty="0"/>
              <a:t>% </a:t>
            </a:r>
            <a:r>
              <a:rPr lang="el-GR" dirty="0" smtClean="0"/>
              <a:t>(μη εμβολιασμένοι)</a:t>
            </a:r>
          </a:p>
          <a:p>
            <a:r>
              <a:rPr lang="el-GR" dirty="0" smtClean="0"/>
              <a:t>Η Βουβωνική Πανώλης </a:t>
            </a:r>
            <a:r>
              <a:rPr lang="el-GR" dirty="0"/>
              <a:t>R0 </a:t>
            </a:r>
            <a:r>
              <a:rPr lang="el-GR" dirty="0">
                <a:latin typeface="Arial" panose="020B0604020202020204" pitchFamily="34" charset="0"/>
                <a:cs typeface="Arial" panose="020B0604020202020204" pitchFamily="34" charset="0"/>
              </a:rPr>
              <a:t>~</a:t>
            </a:r>
            <a:r>
              <a:rPr lang="el-GR" dirty="0" smtClean="0"/>
              <a:t> </a:t>
            </a:r>
            <a:r>
              <a:rPr lang="el-GR" dirty="0"/>
              <a:t>3, </a:t>
            </a:r>
            <a:r>
              <a:rPr lang="el-GR" dirty="0" smtClean="0"/>
              <a:t>θνητότητα χωρίς θεραπεία </a:t>
            </a:r>
            <a:r>
              <a:rPr lang="el-GR" dirty="0"/>
              <a:t>60</a:t>
            </a:r>
            <a:r>
              <a:rPr lang="el-GR" dirty="0" smtClean="0"/>
              <a:t>%</a:t>
            </a:r>
            <a:endParaRPr lang="en-US" dirty="0"/>
          </a:p>
          <a:p>
            <a:endParaRPr lang="en-US" dirty="0"/>
          </a:p>
        </p:txBody>
      </p:sp>
    </p:spTree>
    <p:extLst>
      <p:ext uri="{BB962C8B-B14F-4D97-AF65-F5344CB8AC3E}">
        <p14:creationId xmlns:p14="http://schemas.microsoft.com/office/powerpoint/2010/main" val="2726932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chemeClr val="accent1">
                    <a:lumMod val="50000"/>
                  </a:schemeClr>
                </a:solidFill>
              </a:rPr>
              <a:t>Μια εικόνα χίλιες λέξεις</a:t>
            </a:r>
            <a:endParaRPr lang="en-US" b="1" dirty="0">
              <a:solidFill>
                <a:schemeClr val="accent1">
                  <a:lumMod val="50000"/>
                </a:schemeClr>
              </a:solidFill>
            </a:endParaRPr>
          </a:p>
        </p:txBody>
      </p:sp>
      <p:pic>
        <p:nvPicPr>
          <p:cNvPr id="4" name="Picture 3" descr="https://img.medscapestatic.com/article/924/319/924319-figure-5.jpg?interpolation=lanczos-none&amp;resize=690:*"/>
          <p:cNvPicPr/>
          <p:nvPr/>
        </p:nvPicPr>
        <p:blipFill>
          <a:blip r:embed="rId2">
            <a:extLst>
              <a:ext uri="{28A0092B-C50C-407E-A947-70E740481C1C}">
                <a14:useLocalDpi xmlns:a14="http://schemas.microsoft.com/office/drawing/2010/main" val="0"/>
              </a:ext>
            </a:extLst>
          </a:blip>
          <a:srcRect/>
          <a:stretch>
            <a:fillRect/>
          </a:stretch>
        </p:blipFill>
        <p:spPr bwMode="auto">
          <a:xfrm>
            <a:off x="2036618" y="1690688"/>
            <a:ext cx="8437417" cy="5073793"/>
          </a:xfrm>
          <a:prstGeom prst="rect">
            <a:avLst/>
          </a:prstGeom>
          <a:noFill/>
          <a:ln>
            <a:noFill/>
          </a:ln>
        </p:spPr>
      </p:pic>
      <p:sp>
        <p:nvSpPr>
          <p:cNvPr id="5" name="Rectangle 4"/>
          <p:cNvSpPr/>
          <p:nvPr/>
        </p:nvSpPr>
        <p:spPr>
          <a:xfrm>
            <a:off x="2098964" y="6515100"/>
            <a:ext cx="945572" cy="19742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6293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FF0000"/>
                </a:solidFill>
              </a:rPr>
              <a:t>Πού τοποθετείται ο νέος </a:t>
            </a:r>
            <a:r>
              <a:rPr lang="en-US" b="1" dirty="0" smtClean="0">
                <a:solidFill>
                  <a:srgbClr val="FF0000"/>
                </a:solidFill>
              </a:rPr>
              <a:t>CoV-2019;</a:t>
            </a:r>
            <a:endParaRPr lang="en-US" b="1" dirty="0">
              <a:solidFill>
                <a:srgbClr val="FF0000"/>
              </a:solidFill>
            </a:endParaRPr>
          </a:p>
        </p:txBody>
      </p:sp>
      <p:pic>
        <p:nvPicPr>
          <p:cNvPr id="4" name="Content Placeholder 3" descr="https://img.medscapestatic.com/article/924/319/924319-figure-6.jpg?interpolation=lanczos-none&amp;resize=69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7010" y="1690688"/>
            <a:ext cx="7917872" cy="4980275"/>
          </a:xfrm>
          <a:prstGeom prst="rect">
            <a:avLst/>
          </a:prstGeom>
          <a:noFill/>
          <a:ln>
            <a:noFill/>
          </a:ln>
        </p:spPr>
      </p:pic>
      <p:sp>
        <p:nvSpPr>
          <p:cNvPr id="5" name="Rectangle 4"/>
          <p:cNvSpPr/>
          <p:nvPr/>
        </p:nvSpPr>
        <p:spPr>
          <a:xfrm>
            <a:off x="2098964" y="6400800"/>
            <a:ext cx="976745" cy="23899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7389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chemeClr val="accent1">
                    <a:lumMod val="50000"/>
                  </a:schemeClr>
                </a:solidFill>
              </a:rPr>
              <a:t>Τελικά </a:t>
            </a:r>
            <a:r>
              <a:rPr lang="en-US" b="1" dirty="0" smtClean="0">
                <a:solidFill>
                  <a:schemeClr val="accent1">
                    <a:lumMod val="50000"/>
                  </a:schemeClr>
                </a:solidFill>
              </a:rPr>
              <a:t>o CoV-2019 </a:t>
            </a:r>
            <a:r>
              <a:rPr lang="el-GR" b="1" dirty="0" smtClean="0">
                <a:solidFill>
                  <a:schemeClr val="accent1">
                    <a:lumMod val="50000"/>
                  </a:schemeClr>
                </a:solidFill>
              </a:rPr>
              <a:t>είναι σοβαρό πρόβλημα</a:t>
            </a:r>
            <a:r>
              <a:rPr lang="en-US" b="1" dirty="0" smtClean="0">
                <a:solidFill>
                  <a:schemeClr val="accent1">
                    <a:lumMod val="50000"/>
                  </a:schemeClr>
                </a:solidFill>
              </a:rPr>
              <a:t>;</a:t>
            </a:r>
            <a:endParaRPr lang="en-US" b="1" dirty="0">
              <a:solidFill>
                <a:schemeClr val="accent1">
                  <a:lumMod val="50000"/>
                </a:schemeClr>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Autofit/>
              </a:bodyPr>
              <a:lstStyle/>
              <a:p>
                <a:r>
                  <a:rPr lang="el-GR" dirty="0" smtClean="0"/>
                  <a:t>Με</a:t>
                </a:r>
                <a:r>
                  <a:rPr lang="en-US" dirty="0" smtClean="0"/>
                  <a:t> R</a:t>
                </a:r>
                <a:r>
                  <a:rPr lang="el-GR" dirty="0" smtClean="0"/>
                  <a:t>0</a:t>
                </a:r>
                <a:r>
                  <a:rPr lang="en-US" dirty="0" smtClean="0"/>
                  <a:t> </a:t>
                </a:r>
                <a:r>
                  <a:rPr lang="en-US" dirty="0" smtClean="0">
                    <a:latin typeface="Arial" panose="020B0604020202020204" pitchFamily="34" charset="0"/>
                    <a:cs typeface="Arial" panose="020B0604020202020204" pitchFamily="34" charset="0"/>
                  </a:rPr>
                  <a:t>~</a:t>
                </a:r>
                <a:r>
                  <a:rPr lang="el-GR" dirty="0" smtClean="0"/>
                  <a:t> </a:t>
                </a:r>
                <a:r>
                  <a:rPr lang="el-GR" dirty="0"/>
                  <a:t>2,5 </a:t>
                </a:r>
                <a:r>
                  <a:rPr lang="el-GR" dirty="0" smtClean="0"/>
                  <a:t>και αναφερόμενη θνητότητα </a:t>
                </a:r>
                <a:r>
                  <a:rPr lang="en-US" dirty="0">
                    <a:latin typeface="Arial" panose="020B0604020202020204" pitchFamily="34" charset="0"/>
                    <a:cs typeface="Arial" panose="020B0604020202020204" pitchFamily="34" charset="0"/>
                  </a:rPr>
                  <a:t>~</a:t>
                </a:r>
                <a:r>
                  <a:rPr lang="el-GR" dirty="0" smtClean="0"/>
                  <a:t> </a:t>
                </a:r>
                <a:r>
                  <a:rPr lang="el-GR" dirty="0"/>
                  <a:t>2%, </a:t>
                </a:r>
                <a:r>
                  <a:rPr lang="el-GR" dirty="0" smtClean="0"/>
                  <a:t>θα </a:t>
                </a:r>
                <a:r>
                  <a:rPr lang="el-GR" dirty="0"/>
                  <a:t>μπορούσε να είναι </a:t>
                </a:r>
                <a:r>
                  <a:rPr lang="el-GR" dirty="0" smtClean="0"/>
                  <a:t>σημαντικό πρόβλημα</a:t>
                </a:r>
                <a:r>
                  <a:rPr lang="el-GR" dirty="0"/>
                  <a:t> </a:t>
                </a:r>
                <a:endParaRPr lang="en-US" dirty="0"/>
              </a:p>
              <a:p>
                <a:r>
                  <a:rPr lang="el-GR" dirty="0" smtClean="0"/>
                  <a:t>Αυτό </a:t>
                </a:r>
                <a:r>
                  <a:rPr lang="el-GR" dirty="0"/>
                  <a:t>το 2% </a:t>
                </a:r>
                <a:r>
                  <a:rPr lang="el-GR" dirty="0" smtClean="0"/>
                  <a:t>μπορεί να </a:t>
                </a:r>
                <a:r>
                  <a:rPr lang="el-GR" dirty="0" smtClean="0"/>
                  <a:t>είναι </a:t>
                </a:r>
                <a:r>
                  <a:rPr lang="el-GR" dirty="0" smtClean="0"/>
                  <a:t>λάθος</a:t>
                </a:r>
                <a:r>
                  <a:rPr lang="en-US" dirty="0" smtClean="0"/>
                  <a:t>;</a:t>
                </a:r>
                <a:endParaRPr lang="en-US" dirty="0"/>
              </a:p>
              <a:p>
                <a:r>
                  <a:rPr lang="el-GR" dirty="0" smtClean="0"/>
                  <a:t>Θνητότητα</a:t>
                </a:r>
                <a:r>
                  <a:rPr lang="en-US" dirty="0" smtClean="0"/>
                  <a:t> </a:t>
                </a:r>
                <a:r>
                  <a:rPr lang="el-GR" dirty="0" smtClean="0"/>
                  <a:t>=</a:t>
                </a:r>
                <a:r>
                  <a:rPr lang="en-US" dirty="0" smtClean="0"/>
                  <a:t> </a:t>
                </a:r>
                <a:r>
                  <a:rPr lang="el-GR" dirty="0" smtClean="0"/>
                  <a:t>Αριθμός θανάτων </a:t>
                </a:r>
                <a14:m>
                  <m:oMath xmlns:m="http://schemas.openxmlformats.org/officeDocument/2006/math">
                    <m:r>
                      <a:rPr lang="el-GR" i="1" smtClean="0">
                        <a:latin typeface="Cambria Math" panose="02040503050406030204" pitchFamily="18" charset="0"/>
                        <a:ea typeface="Cambria Math" panose="02040503050406030204" pitchFamily="18" charset="0"/>
                      </a:rPr>
                      <m:t>÷</m:t>
                    </m:r>
                  </m:oMath>
                </a14:m>
                <a:r>
                  <a:rPr lang="el-GR" dirty="0" smtClean="0"/>
                  <a:t> συνόλου αριθμού </a:t>
                </a:r>
                <a:r>
                  <a:rPr lang="el-GR" dirty="0" err="1" smtClean="0"/>
                  <a:t>προσβληθέντων</a:t>
                </a:r>
                <a:endParaRPr lang="el-GR" dirty="0" smtClean="0"/>
              </a:p>
              <a:p>
                <a:pPr lvl="1"/>
                <a:r>
                  <a:rPr lang="el-GR" sz="2000" dirty="0" smtClean="0"/>
                  <a:t>Οι θάνατοι προφανώς καταγράφονται με ακρίβεια</a:t>
                </a:r>
              </a:p>
              <a:p>
                <a:pPr lvl="1"/>
                <a:r>
                  <a:rPr lang="el-GR" sz="2000" dirty="0" smtClean="0"/>
                  <a:t>Οι </a:t>
                </a:r>
                <a:r>
                  <a:rPr lang="el-GR" sz="2000" dirty="0"/>
                  <a:t>άρρωστοι </a:t>
                </a:r>
                <a:r>
                  <a:rPr lang="el-GR" sz="2000" dirty="0" smtClean="0"/>
                  <a:t>συνήθως νοσηλεύονται</a:t>
                </a:r>
              </a:p>
              <a:p>
                <a:pPr lvl="1"/>
                <a:r>
                  <a:rPr lang="el-GR" b="1" dirty="0" smtClean="0">
                    <a:solidFill>
                      <a:srgbClr val="FF0000"/>
                    </a:solidFill>
                  </a:rPr>
                  <a:t>Ο συνολικός αριθμός των </a:t>
                </a:r>
                <a:r>
                  <a:rPr lang="el-GR" b="1" dirty="0" err="1" smtClean="0">
                    <a:solidFill>
                      <a:srgbClr val="FF0000"/>
                    </a:solidFill>
                  </a:rPr>
                  <a:t>προσβληθέντων</a:t>
                </a:r>
                <a:r>
                  <a:rPr lang="el-GR" b="1" dirty="0" smtClean="0">
                    <a:solidFill>
                      <a:srgbClr val="FF0000"/>
                    </a:solidFill>
                  </a:rPr>
                  <a:t> δεν καταγράφεται: οι </a:t>
                </a:r>
                <a:r>
                  <a:rPr lang="el-GR" b="1" dirty="0" err="1" smtClean="0">
                    <a:solidFill>
                      <a:srgbClr val="FF0000"/>
                    </a:solidFill>
                  </a:rPr>
                  <a:t>ασυμπτωματικοί</a:t>
                </a:r>
                <a:r>
                  <a:rPr lang="el-GR" b="1" dirty="0" smtClean="0">
                    <a:solidFill>
                      <a:srgbClr val="FF0000"/>
                    </a:solidFill>
                  </a:rPr>
                  <a:t>, οι ελαφρά πάσχοντες δεν ελέγχονται</a:t>
                </a:r>
              </a:p>
              <a:p>
                <a:r>
                  <a:rPr lang="el-GR" dirty="0" smtClean="0"/>
                  <a:t>Εάν αυτό συμβαίνει, </a:t>
                </a:r>
                <a:r>
                  <a:rPr lang="el-GR" dirty="0"/>
                  <a:t>θα </a:t>
                </a:r>
                <a:r>
                  <a:rPr lang="el-GR" dirty="0" smtClean="0"/>
                  <a:t>δούμε μείωση της θνητότητας με τη βελτίωση </a:t>
                </a:r>
                <a:r>
                  <a:rPr lang="el-GR" dirty="0"/>
                  <a:t>του </a:t>
                </a:r>
                <a:r>
                  <a:rPr lang="el-GR" dirty="0" err="1"/>
                  <a:t>προσυμπτωματικού</a:t>
                </a:r>
                <a:r>
                  <a:rPr lang="el-GR" dirty="0"/>
                  <a:t> </a:t>
                </a:r>
                <a:r>
                  <a:rPr lang="el-GR" dirty="0" smtClean="0"/>
                  <a:t>ελέγχου</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661"/>
                </a:stretch>
              </a:blipFill>
            </p:spPr>
            <p:txBody>
              <a:bodyPr/>
              <a:lstStyle/>
              <a:p>
                <a:r>
                  <a:rPr lang="en-US">
                    <a:noFill/>
                  </a:rPr>
                  <a:t> </a:t>
                </a:r>
              </a:p>
            </p:txBody>
          </p:sp>
        </mc:Fallback>
      </mc:AlternateContent>
    </p:spTree>
    <p:extLst>
      <p:ext uri="{BB962C8B-B14F-4D97-AF65-F5344CB8AC3E}">
        <p14:creationId xmlns:p14="http://schemas.microsoft.com/office/powerpoint/2010/main" val="1210660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chemeClr val="accent1">
                    <a:lumMod val="50000"/>
                  </a:schemeClr>
                </a:solidFill>
              </a:rPr>
              <a:t>Τι μπορούμε να κάνουμε</a:t>
            </a:r>
            <a:r>
              <a:rPr lang="en-US" b="1" dirty="0" smtClean="0">
                <a:solidFill>
                  <a:schemeClr val="accent1">
                    <a:lumMod val="50000"/>
                  </a:schemeClr>
                </a:solidFill>
              </a:rPr>
              <a:t>;</a:t>
            </a:r>
            <a:endParaRPr lang="en-US" b="1" dirty="0">
              <a:solidFill>
                <a:schemeClr val="accent1">
                  <a:lumMod val="50000"/>
                </a:schemeClr>
              </a:solidFill>
            </a:endParaRPr>
          </a:p>
        </p:txBody>
      </p:sp>
      <p:sp>
        <p:nvSpPr>
          <p:cNvPr id="3" name="Content Placeholder 2"/>
          <p:cNvSpPr>
            <a:spLocks noGrp="1"/>
          </p:cNvSpPr>
          <p:nvPr>
            <p:ph idx="1"/>
          </p:nvPr>
        </p:nvSpPr>
        <p:spPr/>
        <p:txBody>
          <a:bodyPr>
            <a:normAutofit/>
          </a:bodyPr>
          <a:lstStyle/>
          <a:p>
            <a:r>
              <a:rPr lang="el-GR" dirty="0" smtClean="0">
                <a:solidFill>
                  <a:srgbClr val="FF0000"/>
                </a:solidFill>
              </a:rPr>
              <a:t>Μπορούμε να </a:t>
            </a:r>
            <a:r>
              <a:rPr lang="el-GR" dirty="0">
                <a:solidFill>
                  <a:srgbClr val="FF0000"/>
                </a:solidFill>
              </a:rPr>
              <a:t>αλλάξουμε το </a:t>
            </a:r>
            <a:r>
              <a:rPr lang="en-US" dirty="0">
                <a:solidFill>
                  <a:srgbClr val="FF0000"/>
                </a:solidFill>
              </a:rPr>
              <a:t>R</a:t>
            </a:r>
            <a:r>
              <a:rPr lang="el-GR" dirty="0">
                <a:solidFill>
                  <a:srgbClr val="FF0000"/>
                </a:solidFill>
              </a:rPr>
              <a:t>0 </a:t>
            </a:r>
            <a:r>
              <a:rPr lang="el-GR" dirty="0"/>
              <a:t>αντιμετωπίζοντας </a:t>
            </a:r>
            <a:r>
              <a:rPr lang="el-GR" dirty="0" smtClean="0"/>
              <a:t>τις δύο παραμέτρους: </a:t>
            </a:r>
          </a:p>
          <a:p>
            <a:pPr lvl="1"/>
            <a:r>
              <a:rPr lang="el-GR" b="1" dirty="0" smtClean="0"/>
              <a:t>Αριθμό επαφών πάσχοντος</a:t>
            </a:r>
            <a:r>
              <a:rPr lang="en-US" dirty="0" smtClean="0"/>
              <a:t>: </a:t>
            </a:r>
            <a:r>
              <a:rPr lang="el-GR" dirty="0" smtClean="0"/>
              <a:t>απομόνωση </a:t>
            </a:r>
            <a:r>
              <a:rPr lang="el-GR" dirty="0"/>
              <a:t>και </a:t>
            </a:r>
            <a:r>
              <a:rPr lang="el-GR" dirty="0" smtClean="0"/>
              <a:t>καραντίνα</a:t>
            </a:r>
          </a:p>
          <a:p>
            <a:pPr lvl="1"/>
            <a:r>
              <a:rPr lang="el-GR" b="1" dirty="0" smtClean="0"/>
              <a:t>Ρυθμό επιθετικότητας του ιού</a:t>
            </a:r>
            <a:r>
              <a:rPr lang="en-US" dirty="0" smtClean="0"/>
              <a:t>:</a:t>
            </a:r>
            <a:r>
              <a:rPr lang="el-GR" dirty="0" smtClean="0"/>
              <a:t> φορώντας </a:t>
            </a:r>
            <a:r>
              <a:rPr lang="el-GR" dirty="0"/>
              <a:t>μάσκες, </a:t>
            </a:r>
            <a:r>
              <a:rPr lang="el-GR" dirty="0" smtClean="0"/>
              <a:t>πλένοντας τακτικά τα χέρια </a:t>
            </a:r>
            <a:r>
              <a:rPr lang="el-GR" dirty="0"/>
              <a:t>και, βεβαίως, </a:t>
            </a:r>
            <a:r>
              <a:rPr lang="el-GR" dirty="0" smtClean="0"/>
              <a:t>με εμβολιασμό</a:t>
            </a:r>
            <a:r>
              <a:rPr lang="el-GR" dirty="0"/>
              <a:t> </a:t>
            </a:r>
            <a:endParaRPr lang="en-US" dirty="0"/>
          </a:p>
          <a:p>
            <a:r>
              <a:rPr lang="el-GR" dirty="0" smtClean="0"/>
              <a:t>Το πρόβλημα για τις παρεμβάσεις είναι ο εντοπισμός του πάσχοντος ή/και του φέροντος τον ιό</a:t>
            </a:r>
          </a:p>
          <a:p>
            <a:r>
              <a:rPr lang="el-GR" dirty="0" smtClean="0"/>
              <a:t>Παραμένει ανοιχτό το ερώτημα αν </a:t>
            </a:r>
            <a:r>
              <a:rPr lang="el-GR" dirty="0"/>
              <a:t>η μετάδοση μπορεί να συμβεί σε </a:t>
            </a:r>
            <a:r>
              <a:rPr lang="el-GR" dirty="0" err="1"/>
              <a:t>ασυμπτωματική</a:t>
            </a:r>
            <a:r>
              <a:rPr lang="el-GR" dirty="0"/>
              <a:t> </a:t>
            </a:r>
            <a:r>
              <a:rPr lang="el-GR" dirty="0" smtClean="0"/>
              <a:t>περίοδο</a:t>
            </a:r>
          </a:p>
          <a:p>
            <a:r>
              <a:rPr lang="el-GR" dirty="0" smtClean="0"/>
              <a:t>Χρόνος επώασης </a:t>
            </a:r>
            <a:r>
              <a:rPr lang="el-GR" dirty="0" smtClean="0">
                <a:latin typeface="Arial" panose="020B0604020202020204" pitchFamily="34" charset="0"/>
                <a:cs typeface="Arial" panose="020B0604020202020204" pitchFamily="34" charset="0"/>
              </a:rPr>
              <a:t>~ </a:t>
            </a:r>
            <a:r>
              <a:rPr lang="el-GR" dirty="0" smtClean="0"/>
              <a:t>5 ημέρες</a:t>
            </a:r>
            <a:endParaRPr lang="en-US" dirty="0"/>
          </a:p>
        </p:txBody>
      </p:sp>
    </p:spTree>
    <p:extLst>
      <p:ext uri="{BB962C8B-B14F-4D97-AF65-F5344CB8AC3E}">
        <p14:creationId xmlns:p14="http://schemas.microsoft.com/office/powerpoint/2010/main" val="3596729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4568"/>
            <a:ext cx="6504709" cy="1587586"/>
          </a:xfrm>
        </p:spPr>
        <p:txBody>
          <a:bodyPr>
            <a:normAutofit/>
          </a:bodyPr>
          <a:lstStyle/>
          <a:p>
            <a:r>
              <a:rPr lang="el-GR" sz="4800" b="1" dirty="0" smtClean="0">
                <a:solidFill>
                  <a:srgbClr val="FF0000"/>
                </a:solidFill>
              </a:rPr>
              <a:t>Η Νέα πανδημία από τον κορόνα-ιό </a:t>
            </a:r>
            <a:r>
              <a:rPr lang="en-US" sz="4800" b="1" dirty="0" smtClean="0">
                <a:solidFill>
                  <a:srgbClr val="FF0000"/>
                </a:solidFill>
              </a:rPr>
              <a:t>(COVID-19)</a:t>
            </a:r>
            <a:endParaRPr lang="en-US" sz="4800" b="1" dirty="0">
              <a:solidFill>
                <a:srgbClr val="FF0000"/>
              </a:solidFill>
            </a:endParaRPr>
          </a:p>
        </p:txBody>
      </p:sp>
      <p:sp>
        <p:nvSpPr>
          <p:cNvPr id="3" name="Subtitle 2"/>
          <p:cNvSpPr>
            <a:spLocks noGrp="1"/>
          </p:cNvSpPr>
          <p:nvPr>
            <p:ph type="subTitle" idx="1"/>
          </p:nvPr>
        </p:nvSpPr>
        <p:spPr>
          <a:xfrm>
            <a:off x="0" y="1901535"/>
            <a:ext cx="6317673" cy="2483429"/>
          </a:xfrm>
        </p:spPr>
        <p:txBody>
          <a:bodyPr>
            <a:normAutofit lnSpcReduction="10000"/>
          </a:bodyPr>
          <a:lstStyle/>
          <a:p>
            <a:pPr marL="342900" indent="-342900" algn="l">
              <a:buFont typeface="Arial" panose="020B0604020202020204" pitchFamily="34" charset="0"/>
              <a:buChar char="•"/>
            </a:pPr>
            <a:r>
              <a:rPr lang="el-GR" dirty="0" smtClean="0"/>
              <a:t>Τον Δεκέμβριο του 2019, η πόλης </a:t>
            </a:r>
            <a:r>
              <a:rPr lang="en-US" dirty="0" smtClean="0"/>
              <a:t>Wuhan </a:t>
            </a:r>
            <a:r>
              <a:rPr lang="el-GR" dirty="0" smtClean="0"/>
              <a:t>της επαρχίας </a:t>
            </a:r>
            <a:r>
              <a:rPr lang="en-US" dirty="0" smtClean="0"/>
              <a:t>Hubei, </a:t>
            </a:r>
            <a:r>
              <a:rPr lang="el-GR" dirty="0" smtClean="0"/>
              <a:t>(έβδομη μεγαλύτερη πόλη με 11 εκατομμύρια κατοίκους) έγινε το κέντρο μιας επιδημίας πνευμονίας αγνώστου αιτιολογίας με παγκόσμια εμπλοκή </a:t>
            </a:r>
          </a:p>
          <a:p>
            <a:pPr marL="342900" indent="-342900" algn="l">
              <a:buFont typeface="Arial" panose="020B0604020202020204" pitchFamily="34" charset="0"/>
              <a:buChar char="•"/>
            </a:pPr>
            <a:r>
              <a:rPr lang="el-GR" dirty="0" smtClean="0"/>
              <a:t>Οι Κινεζικές αρχές έδρασαν αμέσως για τον έλεγχο της επιδημίας </a:t>
            </a:r>
          </a:p>
        </p:txBody>
      </p:sp>
      <p:pic>
        <p:nvPicPr>
          <p:cNvPr id="1026" name="Picture 2" descr="https://img.medscapestatic.com/pi/features/slideshow-slide/2019-novel-coronavirus-6012559/updated/fig1.jpg?resize=6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9921" y="415636"/>
            <a:ext cx="5441579" cy="37002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 y="4131122"/>
            <a:ext cx="11367653" cy="2677656"/>
          </a:xfrm>
          <a:prstGeom prst="rect">
            <a:avLst/>
          </a:prstGeom>
          <a:noFill/>
        </p:spPr>
        <p:txBody>
          <a:bodyPr wrap="square" rtlCol="0">
            <a:spAutoFit/>
          </a:bodyPr>
          <a:lstStyle/>
          <a:p>
            <a:pPr marL="285750" indent="-285750">
              <a:buFont typeface="Arial" panose="020B0604020202020204" pitchFamily="34" charset="0"/>
              <a:buChar char="•"/>
            </a:pPr>
            <a:r>
              <a:rPr lang="el-GR" sz="2400" dirty="0"/>
              <a:t>Στις αρχές του Ιανουαρίου 2020 Κινέζοι επιστήμονες απομόνωσαν ένα νέο </a:t>
            </a:r>
            <a:r>
              <a:rPr lang="el-GR" sz="2400" dirty="0" smtClean="0"/>
              <a:t>κορόνα-ιό </a:t>
            </a:r>
            <a:r>
              <a:rPr lang="el-GR" sz="2400" dirty="0"/>
              <a:t>(</a:t>
            </a:r>
            <a:r>
              <a:rPr lang="en-US" sz="2400" dirty="0" err="1"/>
              <a:t>CoV</a:t>
            </a:r>
            <a:r>
              <a:rPr lang="en-US" sz="2400" dirty="0"/>
              <a:t>)</a:t>
            </a:r>
            <a:r>
              <a:rPr lang="el-GR" sz="2400" dirty="0"/>
              <a:t> από την ομάδα </a:t>
            </a:r>
            <a:r>
              <a:rPr lang="el-GR" sz="2400" dirty="0" smtClean="0"/>
              <a:t>των </a:t>
            </a:r>
            <a:r>
              <a:rPr lang="el-GR" sz="2400" dirty="0"/>
              <a:t>ασθενών στο </a:t>
            </a:r>
            <a:r>
              <a:rPr lang="en-US" sz="2400" dirty="0" smtClean="0"/>
              <a:t>Wuhan</a:t>
            </a:r>
            <a:endParaRPr lang="el-GR" sz="2400" dirty="0" smtClean="0"/>
          </a:p>
          <a:p>
            <a:pPr marL="285750" indent="-285750">
              <a:buFont typeface="Arial" panose="020B0604020202020204" pitchFamily="34" charset="0"/>
              <a:buChar char="•"/>
            </a:pPr>
            <a:r>
              <a:rPr lang="el-GR" sz="2400" dirty="0" smtClean="0"/>
              <a:t>Η </a:t>
            </a:r>
            <a:r>
              <a:rPr lang="el-GR" sz="2400" dirty="0"/>
              <a:t>επιδημία πιστεύεται ότι ξεκίνησε από τοπική αγορά θαλασσινών και άγριων βρώσιμων </a:t>
            </a:r>
            <a:r>
              <a:rPr lang="el-GR" sz="2400" dirty="0" smtClean="0"/>
              <a:t>ζώων</a:t>
            </a:r>
          </a:p>
          <a:p>
            <a:pPr marL="285750" indent="-285750">
              <a:buFont typeface="Arial" panose="020B0604020202020204" pitchFamily="34" charset="0"/>
              <a:buChar char="•"/>
            </a:pPr>
            <a:r>
              <a:rPr lang="el-GR" sz="2400" dirty="0" smtClean="0"/>
              <a:t>Η </a:t>
            </a:r>
            <a:r>
              <a:rPr lang="el-GR" sz="2400" dirty="0"/>
              <a:t>εικόνα δείχνει τον 2019-</a:t>
            </a:r>
            <a:r>
              <a:rPr lang="en-US" sz="2400" dirty="0" err="1"/>
              <a:t>nCoV</a:t>
            </a:r>
            <a:r>
              <a:rPr lang="en-US" sz="2400" dirty="0"/>
              <a:t> </a:t>
            </a:r>
            <a:r>
              <a:rPr lang="el-GR" sz="2400" dirty="0"/>
              <a:t>που από τις 11 </a:t>
            </a:r>
            <a:r>
              <a:rPr lang="el-GR" sz="2400" dirty="0" smtClean="0"/>
              <a:t>Φεβρουαρίου 2020, είναι </a:t>
            </a:r>
            <a:r>
              <a:rPr lang="el-GR" sz="2400" dirty="0"/>
              <a:t>επίσημα γνωστός ως </a:t>
            </a:r>
            <a:r>
              <a:rPr lang="en-US" sz="2400" dirty="0"/>
              <a:t>Severe acute respiratory syndrome (SARS) coronavirus 2 (SARS-CoV-2), </a:t>
            </a:r>
            <a:r>
              <a:rPr lang="el-GR" sz="2400" dirty="0"/>
              <a:t>ο νέος ιός που προκαλεί τη νόσο </a:t>
            </a:r>
            <a:r>
              <a:rPr lang="en-US" sz="2400" dirty="0"/>
              <a:t>COVID-19</a:t>
            </a:r>
            <a:r>
              <a:rPr lang="el-GR" sz="2400" dirty="0"/>
              <a:t> </a:t>
            </a:r>
            <a:endParaRPr lang="en-US" sz="2400" dirty="0"/>
          </a:p>
        </p:txBody>
      </p:sp>
    </p:spTree>
    <p:extLst>
      <p:ext uri="{BB962C8B-B14F-4D97-AF65-F5344CB8AC3E}">
        <p14:creationId xmlns:p14="http://schemas.microsoft.com/office/powerpoint/2010/main" val="337889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FF0000"/>
                </a:solidFill>
              </a:rPr>
              <a:t>Πόσο ακριβές το </a:t>
            </a:r>
            <a:r>
              <a:rPr lang="en-US" b="1" dirty="0" smtClean="0">
                <a:solidFill>
                  <a:srgbClr val="FF0000"/>
                </a:solidFill>
              </a:rPr>
              <a:t>test;</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l-GR" dirty="0"/>
              <a:t>Ορισμένοι αμφισβήτησαν την ακρίβεια των </a:t>
            </a:r>
            <a:r>
              <a:rPr lang="el-GR" dirty="0" smtClean="0"/>
              <a:t>στοιχείων </a:t>
            </a:r>
            <a:r>
              <a:rPr lang="el-GR" dirty="0"/>
              <a:t>που δημοσίευσε η κινεζική κυβέρνηση σχετικά με τον </a:t>
            </a:r>
            <a:r>
              <a:rPr lang="el-GR" dirty="0" smtClean="0"/>
              <a:t>αριθμό </a:t>
            </a:r>
            <a:r>
              <a:rPr lang="el-GR" dirty="0"/>
              <a:t>περιπτώσεων και </a:t>
            </a:r>
            <a:r>
              <a:rPr lang="el-GR" dirty="0" smtClean="0"/>
              <a:t>θανάτων</a:t>
            </a:r>
          </a:p>
          <a:p>
            <a:r>
              <a:rPr lang="el-GR" smtClean="0"/>
              <a:t>Ανησυχίες για την </a:t>
            </a:r>
            <a:r>
              <a:rPr lang="el-GR" dirty="0"/>
              <a:t>ακρίβεια των εργαστηριακών εξετάσεων που χρησιμοποιούνται για την επιβεβαίωση </a:t>
            </a:r>
            <a:r>
              <a:rPr lang="el-GR" dirty="0" smtClean="0"/>
              <a:t>της διάγνωσης</a:t>
            </a:r>
          </a:p>
          <a:p>
            <a:r>
              <a:rPr lang="el-GR" dirty="0"/>
              <a:t>Ο </a:t>
            </a:r>
            <a:r>
              <a:rPr lang="el-GR" dirty="0" err="1"/>
              <a:t>Δρ</a:t>
            </a:r>
            <a:r>
              <a:rPr lang="el-GR" dirty="0"/>
              <a:t> </a:t>
            </a:r>
            <a:r>
              <a:rPr lang="el-GR" dirty="0" err="1"/>
              <a:t>Li</a:t>
            </a:r>
            <a:r>
              <a:rPr lang="el-GR" dirty="0"/>
              <a:t> </a:t>
            </a:r>
            <a:r>
              <a:rPr lang="el-GR" dirty="0" err="1" smtClean="0"/>
              <a:t>Wenliang</a:t>
            </a:r>
            <a:r>
              <a:rPr lang="el-GR" dirty="0" smtClean="0"/>
              <a:t>* παρουσίασε βήχα </a:t>
            </a:r>
            <a:r>
              <a:rPr lang="el-GR" dirty="0"/>
              <a:t>και πυρετό μετά </a:t>
            </a:r>
            <a:r>
              <a:rPr lang="el-GR" dirty="0" smtClean="0"/>
              <a:t>την εξέταση ασθενούς με τη λοίμωξη. Εισήχθη σε </a:t>
            </a:r>
            <a:r>
              <a:rPr lang="el-GR" dirty="0"/>
              <a:t>νοσοκομείο, </a:t>
            </a:r>
            <a:r>
              <a:rPr lang="el-GR" dirty="0" smtClean="0"/>
              <a:t>το </a:t>
            </a:r>
            <a:r>
              <a:rPr lang="en-US" dirty="0" smtClean="0"/>
              <a:t>test </a:t>
            </a:r>
            <a:r>
              <a:rPr lang="el-GR" dirty="0" smtClean="0"/>
              <a:t>ήταν αρνητικό </a:t>
            </a:r>
            <a:r>
              <a:rPr lang="el-GR" dirty="0"/>
              <a:t>για </a:t>
            </a:r>
            <a:r>
              <a:rPr lang="el-GR" dirty="0" err="1" smtClean="0"/>
              <a:t>κορονοϊό</a:t>
            </a:r>
            <a:r>
              <a:rPr lang="el-GR" dirty="0" smtClean="0"/>
              <a:t> </a:t>
            </a:r>
            <a:r>
              <a:rPr lang="el-GR" dirty="0"/>
              <a:t>αρκετές </a:t>
            </a:r>
            <a:r>
              <a:rPr lang="el-GR" dirty="0" smtClean="0"/>
              <a:t>φορές, </a:t>
            </a:r>
            <a:r>
              <a:rPr lang="el-GR" dirty="0"/>
              <a:t>πριν τελικά </a:t>
            </a:r>
            <a:r>
              <a:rPr lang="el-GR" dirty="0" smtClean="0"/>
              <a:t>διαπιστωθεί </a:t>
            </a:r>
            <a:r>
              <a:rPr lang="el-GR" dirty="0"/>
              <a:t>ένα θετικό αποτέλεσμα</a:t>
            </a:r>
            <a:endParaRPr lang="en-US" dirty="0"/>
          </a:p>
        </p:txBody>
      </p:sp>
      <p:sp>
        <p:nvSpPr>
          <p:cNvPr id="4" name="TextBox 3"/>
          <p:cNvSpPr txBox="1"/>
          <p:nvPr/>
        </p:nvSpPr>
        <p:spPr>
          <a:xfrm>
            <a:off x="966355" y="6133522"/>
            <a:ext cx="10027710" cy="646331"/>
          </a:xfrm>
          <a:prstGeom prst="rect">
            <a:avLst/>
          </a:prstGeom>
          <a:noFill/>
        </p:spPr>
        <p:txBody>
          <a:bodyPr wrap="square" rtlCol="0">
            <a:spAutoFit/>
          </a:bodyPr>
          <a:lstStyle/>
          <a:p>
            <a:r>
              <a:rPr lang="el-GR" dirty="0" smtClean="0"/>
              <a:t>*οφθαλμίατρος</a:t>
            </a:r>
            <a:r>
              <a:rPr lang="el-GR" dirty="0"/>
              <a:t>, που αναγνώρισε την επιδημία και επιπλήχθηκε από τις κινεζικές αρχές όταν προσπάθησε να προειδοποιήσει </a:t>
            </a:r>
            <a:r>
              <a:rPr lang="el-GR"/>
              <a:t>τον </a:t>
            </a:r>
            <a:r>
              <a:rPr lang="el-GR" smtClean="0"/>
              <a:t>κόσμο</a:t>
            </a:r>
            <a:endParaRPr lang="en-US" dirty="0"/>
          </a:p>
        </p:txBody>
      </p:sp>
    </p:spTree>
    <p:extLst>
      <p:ext uri="{BB962C8B-B14F-4D97-AF65-F5344CB8AC3E}">
        <p14:creationId xmlns:p14="http://schemas.microsoft.com/office/powerpoint/2010/main" val="12458150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nejm.org/na101/home/literatum/publisher/mms/journals/content/nejm/0/nejm.ahead-of-print/nejmc2004973/20200317-01/images/img_xlarge/nejmc2004973_f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146" y="0"/>
            <a:ext cx="9255284" cy="68334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35082"/>
            <a:ext cx="2715808" cy="1323439"/>
          </a:xfrm>
          <a:prstGeom prst="rect">
            <a:avLst/>
          </a:prstGeom>
          <a:noFill/>
        </p:spPr>
        <p:txBody>
          <a:bodyPr wrap="none" rtlCol="0">
            <a:spAutoFit/>
          </a:bodyPr>
          <a:lstStyle/>
          <a:p>
            <a:r>
              <a:rPr lang="el-GR" sz="2000" b="1" dirty="0" smtClean="0">
                <a:solidFill>
                  <a:srgbClr val="FF0000"/>
                </a:solidFill>
              </a:rPr>
              <a:t>Χρήσιμη πληροφόρηση</a:t>
            </a:r>
          </a:p>
          <a:p>
            <a:r>
              <a:rPr lang="el-GR" sz="2000" b="1" dirty="0" smtClean="0">
                <a:solidFill>
                  <a:srgbClr val="FF0000"/>
                </a:solidFill>
              </a:rPr>
              <a:t>Ώρες επιβίωσης του </a:t>
            </a:r>
          </a:p>
          <a:p>
            <a:r>
              <a:rPr lang="en-US" sz="2000" b="1" dirty="0" smtClean="0">
                <a:solidFill>
                  <a:srgbClr val="FF0000"/>
                </a:solidFill>
              </a:rPr>
              <a:t>COVID-19</a:t>
            </a:r>
            <a:r>
              <a:rPr lang="el-GR" sz="2000" b="1" dirty="0" smtClean="0">
                <a:solidFill>
                  <a:srgbClr val="FF0000"/>
                </a:solidFill>
              </a:rPr>
              <a:t> σε διάφορα </a:t>
            </a:r>
          </a:p>
          <a:p>
            <a:r>
              <a:rPr lang="el-GR" sz="2000" b="1" dirty="0" smtClean="0">
                <a:solidFill>
                  <a:srgbClr val="FF0000"/>
                </a:solidFill>
              </a:rPr>
              <a:t>υλικά και επιφάνειες</a:t>
            </a:r>
            <a:endParaRPr lang="en-US" sz="2000" b="1" dirty="0">
              <a:solidFill>
                <a:srgbClr val="FF0000"/>
              </a:solidFill>
            </a:endParaRPr>
          </a:p>
        </p:txBody>
      </p:sp>
    </p:spTree>
    <p:extLst>
      <p:ext uri="{BB962C8B-B14F-4D97-AF65-F5344CB8AC3E}">
        <p14:creationId xmlns:p14="http://schemas.microsoft.com/office/powerpoint/2010/main" val="3715301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FF0000"/>
                </a:solidFill>
              </a:rPr>
              <a:t>Σημεία και συμπτώματα της νόσου από </a:t>
            </a:r>
            <a:r>
              <a:rPr lang="en-US" b="1" dirty="0" smtClean="0">
                <a:solidFill>
                  <a:srgbClr val="FF0000"/>
                </a:solidFill>
              </a:rPr>
              <a:t>COVID-19</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l-GR" dirty="0"/>
              <a:t>Τα συνηθέστερα συμπτώματα της λοίμωξης από τον </a:t>
            </a:r>
            <a:r>
              <a:rPr lang="en-US" dirty="0"/>
              <a:t>COVID</a:t>
            </a:r>
            <a:r>
              <a:rPr lang="el-GR" dirty="0"/>
              <a:t>-19 είναι:</a:t>
            </a:r>
            <a:endParaRPr lang="en-US" dirty="0"/>
          </a:p>
          <a:p>
            <a:pPr lvl="0"/>
            <a:r>
              <a:rPr lang="el-GR" dirty="0"/>
              <a:t>Πυρετός (88%)</a:t>
            </a:r>
            <a:endParaRPr lang="en-US" dirty="0"/>
          </a:p>
          <a:p>
            <a:pPr lvl="0"/>
            <a:r>
              <a:rPr lang="el-GR" dirty="0"/>
              <a:t>Ξηρός βήχας (68%)</a:t>
            </a:r>
            <a:endParaRPr lang="en-US" dirty="0"/>
          </a:p>
          <a:p>
            <a:pPr lvl="0"/>
            <a:r>
              <a:rPr lang="el-GR" dirty="0"/>
              <a:t>Αναπνευστική δυσχέρεια (19%)</a:t>
            </a:r>
            <a:endParaRPr lang="en-US" dirty="0"/>
          </a:p>
          <a:p>
            <a:r>
              <a:rPr lang="el-GR" smtClean="0"/>
              <a:t>Η </a:t>
            </a:r>
            <a:r>
              <a:rPr lang="el-GR" dirty="0"/>
              <a:t>δυσπεψία και η διάρροια είναι ασυνήθεις εκδηλώσεις, ωστόσο, παρατηρείται στο 50% περίπου των νοσηλευόμενων. Άλλα σημεία είναι η ανοσμία, που αποτελεί σημείο και άλλων ιώσεων του ανώτερου αναπνευστικού, οι μυαλγίες, η κεφαλαλγία και ο πονόλαιμος.  Ο χρόνος επώασης (ο χρόνος μεταξύ εγκατάστασης του ιού στον οργανισμό μας και της έναρξης των συμπτωμάτων της λοίμωξης) για τον </a:t>
            </a:r>
            <a:r>
              <a:rPr lang="en-US" dirty="0"/>
              <a:t>COVID</a:t>
            </a:r>
            <a:r>
              <a:rPr lang="el-GR" dirty="0"/>
              <a:t>-19 υπολογίζεται στις 5-6 ημέρες. Ωστόσο, μπορεί να κυμαίνεται από 1 έως και 14 ημέρες.</a:t>
            </a:r>
            <a:endParaRPr lang="en-US" dirty="0"/>
          </a:p>
          <a:p>
            <a:endParaRPr lang="en-US" dirty="0"/>
          </a:p>
        </p:txBody>
      </p:sp>
    </p:spTree>
    <p:extLst>
      <p:ext uri="{BB962C8B-B14F-4D97-AF65-F5344CB8AC3E}">
        <p14:creationId xmlns:p14="http://schemas.microsoft.com/office/powerpoint/2010/main" val="2983261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solidFill>
                  <a:srgbClr val="FF0000"/>
                </a:solidFill>
              </a:rPr>
              <a:t>Προφύλαξη από τη νόσο </a:t>
            </a:r>
            <a:r>
              <a:rPr lang="en-US" b="1" dirty="0">
                <a:solidFill>
                  <a:srgbClr val="FF0000"/>
                </a:solidFill>
              </a:rPr>
              <a:t>COVID</a:t>
            </a:r>
            <a:r>
              <a:rPr lang="el-GR" b="1" dirty="0" smtClean="0">
                <a:solidFill>
                  <a:srgbClr val="FF0000"/>
                </a:solidFill>
              </a:rPr>
              <a:t>-19</a:t>
            </a:r>
            <a:endParaRPr lang="en-US"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pPr lvl="0"/>
            <a:r>
              <a:rPr lang="el-GR" dirty="0"/>
              <a:t>Μην έρχεσαι σε επαφή με άτομο άρρωστο</a:t>
            </a:r>
            <a:endParaRPr lang="en-US" dirty="0"/>
          </a:p>
          <a:p>
            <a:pPr lvl="0"/>
            <a:r>
              <a:rPr lang="el-GR" dirty="0"/>
              <a:t>Αν δεν έχεις πλύνει τα χέρια σου μην αγγίζεις το πρόσωπό σου</a:t>
            </a:r>
            <a:endParaRPr lang="en-US" dirty="0"/>
          </a:p>
          <a:p>
            <a:pPr lvl="0"/>
            <a:r>
              <a:rPr lang="el-GR" dirty="0"/>
              <a:t>Αν βήχεις ή φταρνίζεσαι, κάλυψε το στόμα και τη μύτη σου με χάρτινο μαντήλι και πέταξέ το στα σκουπίδια</a:t>
            </a:r>
            <a:endParaRPr lang="en-US" dirty="0"/>
          </a:p>
          <a:p>
            <a:pPr lvl="0"/>
            <a:r>
              <a:rPr lang="el-GR" dirty="0"/>
              <a:t>Τακτικά καθάριζε και απολύμανε αντικείμενα και επιφάνειες που χρησιμοποιούνται συχνά</a:t>
            </a:r>
            <a:endParaRPr lang="en-US" dirty="0"/>
          </a:p>
          <a:p>
            <a:pPr lvl="0"/>
            <a:r>
              <a:rPr lang="el-GR" dirty="0"/>
              <a:t>Πλένε τα χέρια σου συχνά με σαπούνι και νερό τουλάχιστον για 20 δευτερόλεπτα, ιδιαίτερα πριν το φαγητό, μετά τη χρήση της τουαλέτας και μετά από φύσημα της μύτης, βήχα ή φτάρνισμα</a:t>
            </a:r>
            <a:endParaRPr lang="en-US" dirty="0"/>
          </a:p>
          <a:p>
            <a:pPr lvl="0"/>
            <a:r>
              <a:rPr lang="el-GR" dirty="0"/>
              <a:t>Καθάρισε τα χέρια σου με διάλυμα οινοπνεύματος (τουλάχιστον 60% αλκοόλης) αν δεν διατίθενται σαπούνι και νερό</a:t>
            </a:r>
            <a:endParaRPr lang="en-US" dirty="0"/>
          </a:p>
          <a:p>
            <a:pPr lvl="0"/>
            <a:r>
              <a:rPr lang="el-GR" dirty="0"/>
              <a:t>Αν παρουσιάσεις σημεία ή συμπτώματα λοίμωξης από τον </a:t>
            </a:r>
            <a:r>
              <a:rPr lang="en-US" dirty="0"/>
              <a:t>COVID</a:t>
            </a:r>
            <a:r>
              <a:rPr lang="el-GR" dirty="0"/>
              <a:t>-19 ή είσαι γιατρός, νοσηλευτής ή άτομο εργαζόμενο στην παροχή υγείας που ασχολείται με πάσχοντες, ο ΕΟΔΥ  συνιστά τη χρήση μάσκας για την αποφυγή μετάδοσης οιουδήποτε ιού, που μπορεί να φέρεις, σε άλλους.</a:t>
            </a:r>
            <a:endParaRPr lang="en-US" dirty="0"/>
          </a:p>
          <a:p>
            <a:pPr lvl="0"/>
            <a:r>
              <a:rPr lang="el-GR" dirty="0"/>
              <a:t>Το παιδί δεν είναι βόμβα για τη μετάδοση της νόσου. Απλά το παιδί μπορεί να νοσεί και να μην εκδηλώνει κανένα ή ελάχιστα σημεία της νόσου (φορέας), σε αντίθεση με τον μεγαλύτερο που πιο σπάνια δεν θα εκδηλώσει τη </a:t>
            </a:r>
            <a:r>
              <a:rPr lang="el-GR" dirty="0" smtClean="0"/>
              <a:t>νόσο</a:t>
            </a:r>
            <a:endParaRPr lang="en-US" dirty="0"/>
          </a:p>
        </p:txBody>
      </p:sp>
    </p:spTree>
    <p:extLst>
      <p:ext uri="{BB962C8B-B14F-4D97-AF65-F5344CB8AC3E}">
        <p14:creationId xmlns:p14="http://schemas.microsoft.com/office/powerpoint/2010/main" val="2198064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FF0000"/>
                </a:solidFill>
              </a:rPr>
              <a:t>Οδηγίες προς τον Παιδίατρο</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l-GR" b="1" dirty="0"/>
              <a:t>Εμβολιασμοί και Παιδιατρική παρακολούθηση</a:t>
            </a:r>
            <a:endParaRPr lang="en-US" dirty="0"/>
          </a:p>
          <a:p>
            <a:r>
              <a:rPr lang="el-GR" dirty="0"/>
              <a:t>  Σύμφωνα με τις οδηγίες της </a:t>
            </a:r>
            <a:r>
              <a:rPr lang="en-US" dirty="0"/>
              <a:t>AAP</a:t>
            </a:r>
            <a:r>
              <a:rPr lang="el-GR" dirty="0"/>
              <a:t> οι αρχικοί εμβολιασμοί πρέπει να γίνουν, καθώς επίσης και οι απαραίτητοι </a:t>
            </a:r>
            <a:r>
              <a:rPr lang="el-GR" dirty="0" err="1" smtClean="0"/>
              <a:t>επανεμβολιασμοί</a:t>
            </a:r>
            <a:endParaRPr lang="en-US" dirty="0"/>
          </a:p>
          <a:p>
            <a:r>
              <a:rPr lang="el-GR" dirty="0"/>
              <a:t>   Ο Παιδίατρος οφείλει να τηρεί τους κανόνες, ωσάν κάθε παιδί που εμβολιάζει να είναι φορέας του ιού (μάσκα, γυαλιά, γάντια, μπλούζα μιας χρήσης που να καλύπτει όλο το σώμα, καπέλο), όλα μιας χρήσης, σαπούνισμα χεριών πριν και μετά κάθε εξέτασης, καλός καθαρισμός εργαλείων με οινόπνευμα 70% μετά τη χρήση σε κάθε </a:t>
            </a:r>
            <a:r>
              <a:rPr lang="el-GR" dirty="0" smtClean="0"/>
              <a:t>ασθενή</a:t>
            </a:r>
            <a:endParaRPr lang="en-US" dirty="0"/>
          </a:p>
          <a:p>
            <a:r>
              <a:rPr lang="el-GR" dirty="0"/>
              <a:t>   Ο Παιδίατρος θα παρακολουθεί όλα τα παιδιά με ελαφρό ή/και μέτριας βαρύτητας πρόβλημα υγείας </a:t>
            </a:r>
            <a:r>
              <a:rPr lang="el-GR" u="sng" dirty="0"/>
              <a:t>μόνο τηλεφωνικά ή διαδικτυακά </a:t>
            </a:r>
            <a:r>
              <a:rPr lang="el-GR" dirty="0"/>
              <a:t>, θα εξετάζει μόνο εκείνα που πραγματικά παρουσιάζουν ή που μπορεί να παρουσιάσουν σοβαρό πρόβλημα </a:t>
            </a:r>
            <a:r>
              <a:rPr lang="el-GR" dirty="0" smtClean="0"/>
              <a:t>υγείας</a:t>
            </a:r>
            <a:endParaRPr lang="en-US" dirty="0"/>
          </a:p>
        </p:txBody>
      </p:sp>
    </p:spTree>
    <p:extLst>
      <p:ext uri="{BB962C8B-B14F-4D97-AF65-F5344CB8AC3E}">
        <p14:creationId xmlns:p14="http://schemas.microsoft.com/office/powerpoint/2010/main" val="723489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FF0000"/>
                </a:solidFill>
              </a:rPr>
              <a:t>Οδηγίες </a:t>
            </a:r>
            <a:r>
              <a:rPr lang="el-GR" b="1" dirty="0">
                <a:solidFill>
                  <a:srgbClr val="FF0000"/>
                </a:solidFill>
              </a:rPr>
              <a:t>του Υπουργείου Υγείας </a:t>
            </a:r>
            <a:endParaRPr lang="en-US" b="1" dirty="0">
              <a:solidFill>
                <a:srgbClr val="FF0000"/>
              </a:solidFill>
            </a:endParaRPr>
          </a:p>
        </p:txBody>
      </p:sp>
      <p:sp>
        <p:nvSpPr>
          <p:cNvPr id="3" name="Content Placeholder 2"/>
          <p:cNvSpPr>
            <a:spLocks noGrp="1"/>
          </p:cNvSpPr>
          <p:nvPr>
            <p:ph idx="1"/>
          </p:nvPr>
        </p:nvSpPr>
        <p:spPr/>
        <p:txBody>
          <a:bodyPr/>
          <a:lstStyle/>
          <a:p>
            <a:pPr lvl="0"/>
            <a:r>
              <a:rPr lang="el-GR" dirty="0"/>
              <a:t>Μένουμε σπίτι</a:t>
            </a:r>
            <a:endParaRPr lang="en-US" dirty="0"/>
          </a:p>
          <a:p>
            <a:pPr lvl="0"/>
            <a:r>
              <a:rPr lang="el-GR" dirty="0"/>
              <a:t>Με το πρώτο σημείο δεν πηγαίνουμε στο γιατρό, ούτε στο νοσοκομείο (80% δεν θα χρειαστείτε νοσηλεία)</a:t>
            </a:r>
            <a:endParaRPr lang="en-US" dirty="0"/>
          </a:p>
          <a:p>
            <a:pPr lvl="0"/>
            <a:r>
              <a:rPr lang="el-GR" dirty="0"/>
              <a:t>Επικοινωνούμε συχνά με τον γιατρό μας</a:t>
            </a:r>
            <a:endParaRPr lang="en-US" dirty="0"/>
          </a:p>
          <a:p>
            <a:pPr lvl="0"/>
            <a:r>
              <a:rPr lang="el-GR" dirty="0"/>
              <a:t>Τηλεφωνικά παίρνουμε οδηγίες</a:t>
            </a:r>
            <a:endParaRPr lang="en-US" dirty="0"/>
          </a:p>
          <a:p>
            <a:pPr lvl="0"/>
            <a:r>
              <a:rPr lang="el-GR" dirty="0"/>
              <a:t>Αν παρουσιάσουμε δυσκολία στην αναπνοή, ζητάτε τηλεφωνικά βοήθεια και ζητούμε μεταφορά σε νοσοκομείο, αν η δύσπνοια </a:t>
            </a:r>
            <a:r>
              <a:rPr lang="el-GR" dirty="0" smtClean="0"/>
              <a:t>επιδεινώνεται</a:t>
            </a:r>
            <a:endParaRPr lang="en-US" dirty="0"/>
          </a:p>
        </p:txBody>
      </p:sp>
    </p:spTree>
    <p:extLst>
      <p:ext uri="{BB962C8B-B14F-4D97-AF65-F5344CB8AC3E}">
        <p14:creationId xmlns:p14="http://schemas.microsoft.com/office/powerpoint/2010/main" val="932752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8" y="21773"/>
            <a:ext cx="5873312" cy="1080654"/>
          </a:xfrm>
        </p:spPr>
        <p:txBody>
          <a:bodyPr>
            <a:normAutofit fontScale="90000"/>
          </a:bodyPr>
          <a:lstStyle/>
          <a:p>
            <a:r>
              <a:rPr lang="el-GR" b="1" dirty="0">
                <a:solidFill>
                  <a:srgbClr val="FF0000"/>
                </a:solidFill>
              </a:rPr>
              <a:t>Η Νέα πανδημία από τον κορόνα-ιό </a:t>
            </a:r>
            <a:r>
              <a:rPr lang="en-US" b="1" dirty="0">
                <a:solidFill>
                  <a:srgbClr val="FF0000"/>
                </a:solidFill>
              </a:rPr>
              <a:t>(</a:t>
            </a:r>
            <a:r>
              <a:rPr lang="en-US" b="1" dirty="0" smtClean="0">
                <a:solidFill>
                  <a:srgbClr val="FF0000"/>
                </a:solidFill>
              </a:rPr>
              <a:t>COVID-19)</a:t>
            </a:r>
            <a:endParaRPr lang="en-US" dirty="0"/>
          </a:p>
        </p:txBody>
      </p:sp>
      <p:pic>
        <p:nvPicPr>
          <p:cNvPr id="2050" name="Picture 2" descr="https://img.medscapestatic.com/pi/features/slideshow-slide/2019-novel-coronavirus-6012559/updated/fig2.jpg?resize=65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73312" y="79169"/>
            <a:ext cx="6191250" cy="4210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510" y="1328305"/>
            <a:ext cx="5827802" cy="5078313"/>
          </a:xfrm>
          <a:prstGeom prst="rect">
            <a:avLst/>
          </a:prstGeom>
          <a:noFill/>
        </p:spPr>
        <p:txBody>
          <a:bodyPr wrap="square" rtlCol="0">
            <a:spAutoFit/>
          </a:bodyPr>
          <a:lstStyle/>
          <a:p>
            <a:pPr marL="342900" indent="-342900">
              <a:buFont typeface="Arial" panose="020B0604020202020204" pitchFamily="34" charset="0"/>
              <a:buChar char="•"/>
            </a:pPr>
            <a:r>
              <a:rPr lang="el-GR" sz="2400" dirty="0" smtClean="0"/>
              <a:t>Οι κορόνα-ιοί ανακαλύφθηκαν τη δεκαετία του 60 και αποτελούν μεγάλη οικογένεια ιών </a:t>
            </a:r>
          </a:p>
          <a:p>
            <a:pPr marL="342900" indent="-342900">
              <a:buFont typeface="Arial" panose="020B0604020202020204" pitchFamily="34" charset="0"/>
              <a:buChar char="•"/>
            </a:pPr>
            <a:r>
              <a:rPr lang="el-GR" sz="2400" dirty="0" smtClean="0"/>
              <a:t>Ορισμένοι κορόνα-ιοί προκαλούν νόσο στον άνθρωπο και άλλοι κυκλοφορούν μόνο μεταξύ ζώων (καμήλα,  αγελάδες, γάτες και νυχτερίδες) </a:t>
            </a:r>
          </a:p>
          <a:p>
            <a:pPr marL="342900" indent="-342900">
              <a:buFont typeface="Arial" panose="020B0604020202020204" pitchFamily="34" charset="0"/>
              <a:buChar char="•"/>
            </a:pPr>
            <a:r>
              <a:rPr lang="el-GR" sz="2400" dirty="0" smtClean="0"/>
              <a:t>Σπανίως κορόνα-ιοί ζώων αναμιγνύονται με ανθρώπειους και τότε διασπείρονται στους </a:t>
            </a:r>
            <a:r>
              <a:rPr lang="el-GR" sz="2400" dirty="0"/>
              <a:t>ανθρώπους </a:t>
            </a:r>
            <a:endParaRPr lang="el-GR" sz="2400" dirty="0" smtClean="0"/>
          </a:p>
          <a:p>
            <a:pPr marL="800100" lvl="1" indent="-342900">
              <a:buFont typeface="Arial" panose="020B0604020202020204" pitchFamily="34" charset="0"/>
              <a:buChar char="•"/>
            </a:pPr>
            <a:r>
              <a:rPr lang="el-GR" sz="2000" dirty="0" smtClean="0"/>
              <a:t>Συνέβη </a:t>
            </a:r>
            <a:r>
              <a:rPr lang="el-GR" sz="2000" dirty="0"/>
              <a:t>το 2002-2003 με τη γνωστή επιδημία </a:t>
            </a:r>
            <a:r>
              <a:rPr lang="en-US" sz="2000" dirty="0"/>
              <a:t>SARS </a:t>
            </a:r>
            <a:r>
              <a:rPr lang="el-GR" sz="2000" dirty="0" smtClean="0"/>
              <a:t>και </a:t>
            </a:r>
            <a:r>
              <a:rPr lang="el-GR" sz="2000" dirty="0"/>
              <a:t>την </a:t>
            </a:r>
            <a:r>
              <a:rPr lang="en-US" sz="2000" dirty="0"/>
              <a:t>MERS (Middle East Respiratory Syndrome) </a:t>
            </a:r>
            <a:r>
              <a:rPr lang="el-GR" sz="2000" dirty="0"/>
              <a:t>από το </a:t>
            </a:r>
            <a:r>
              <a:rPr lang="el-GR" sz="2000" dirty="0" smtClean="0"/>
              <a:t>2012</a:t>
            </a:r>
            <a:endParaRPr lang="en-US" sz="2000" dirty="0"/>
          </a:p>
          <a:p>
            <a:pPr marL="342900" indent="-342900">
              <a:buFont typeface="Arial" panose="020B0604020202020204" pitchFamily="34" charset="0"/>
              <a:buChar char="•"/>
            </a:pPr>
            <a:endParaRPr lang="el-GR" sz="2400" dirty="0" smtClean="0"/>
          </a:p>
        </p:txBody>
      </p:sp>
      <p:sp>
        <p:nvSpPr>
          <p:cNvPr id="3" name="TextBox 2"/>
          <p:cNvSpPr txBox="1"/>
          <p:nvPr/>
        </p:nvSpPr>
        <p:spPr>
          <a:xfrm>
            <a:off x="5905971" y="4484914"/>
            <a:ext cx="6003532" cy="400110"/>
          </a:xfrm>
          <a:prstGeom prst="rect">
            <a:avLst/>
          </a:prstGeom>
          <a:noFill/>
        </p:spPr>
        <p:txBody>
          <a:bodyPr wrap="square" rtlCol="0">
            <a:spAutoFit/>
          </a:bodyPr>
          <a:lstStyle/>
          <a:p>
            <a:pPr algn="ctr"/>
            <a:r>
              <a:rPr lang="en-US" sz="2000" dirty="0" smtClean="0"/>
              <a:t>SARS</a:t>
            </a:r>
            <a:r>
              <a:rPr lang="en-US" sz="2000" dirty="0"/>
              <a:t> </a:t>
            </a:r>
            <a:r>
              <a:rPr lang="el-GR" sz="2000" dirty="0" smtClean="0"/>
              <a:t>                                              </a:t>
            </a:r>
            <a:r>
              <a:rPr lang="en-US" sz="2000" dirty="0" smtClean="0"/>
              <a:t>MERS</a:t>
            </a:r>
            <a:endParaRPr lang="en-US" sz="2000" dirty="0"/>
          </a:p>
        </p:txBody>
      </p:sp>
    </p:spTree>
    <p:extLst>
      <p:ext uri="{BB962C8B-B14F-4D97-AF65-F5344CB8AC3E}">
        <p14:creationId xmlns:p14="http://schemas.microsoft.com/office/powerpoint/2010/main" val="3954402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423" y="0"/>
            <a:ext cx="10539153" cy="1197033"/>
          </a:xfrm>
        </p:spPr>
        <p:txBody>
          <a:bodyPr>
            <a:normAutofit fontScale="90000"/>
          </a:bodyPr>
          <a:lstStyle/>
          <a:p>
            <a:r>
              <a:rPr lang="el-GR" b="1" dirty="0">
                <a:solidFill>
                  <a:srgbClr val="FF0000"/>
                </a:solidFill>
              </a:rPr>
              <a:t>Η Νέα πανδημία από τον κορόνα-ιό </a:t>
            </a:r>
            <a:r>
              <a:rPr lang="en-US" b="1" dirty="0">
                <a:solidFill>
                  <a:srgbClr val="FF0000"/>
                </a:solidFill>
              </a:rPr>
              <a:t>(COVID-19)</a:t>
            </a:r>
            <a:endParaRPr lang="en-US" dirty="0"/>
          </a:p>
        </p:txBody>
      </p:sp>
      <p:pic>
        <p:nvPicPr>
          <p:cNvPr id="3074" name="Picture 2" descr="https://img.medscapestatic.com/pi/features/slideshow-slide/2019-novel-coronavirus-6012559/updated/fig3.jpg?resize=65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76555" y="2973606"/>
            <a:ext cx="5488897" cy="37324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7682" y="1031226"/>
            <a:ext cx="11377746" cy="2123658"/>
          </a:xfrm>
          <a:prstGeom prst="rect">
            <a:avLst/>
          </a:prstGeom>
          <a:noFill/>
        </p:spPr>
        <p:txBody>
          <a:bodyPr wrap="square" rtlCol="0">
            <a:spAutoFit/>
          </a:bodyPr>
          <a:lstStyle/>
          <a:p>
            <a:pPr marL="342900" indent="-342900">
              <a:buFont typeface="Arial" panose="020B0604020202020204" pitchFamily="34" charset="0"/>
              <a:buChar char="•"/>
            </a:pPr>
            <a:r>
              <a:rPr lang="el-GR" sz="2200" dirty="0" smtClean="0"/>
              <a:t>Οι κορόνα-ιοί ενοχοποιούνται για σημαντικό ποσοστό κοινών κρυολογημάτων και μεταδίδονται με παρόμοιο τρόπο, πρωταρχικά με τα σταγονίδια </a:t>
            </a:r>
          </a:p>
          <a:p>
            <a:pPr marL="342900" indent="-342900">
              <a:buFont typeface="Arial" panose="020B0604020202020204" pitchFamily="34" charset="0"/>
              <a:buChar char="•"/>
            </a:pPr>
            <a:r>
              <a:rPr lang="el-GR" sz="2200" dirty="0" smtClean="0"/>
              <a:t>Παρά του ότι σχετίζονται με την εποχή (χειμώνας, άνοιξη), οι κορόνα-ιοί μπορούν να προκαλέσουν πυρετό όσο και συμπτώματα από το ανώτερο και κατώτερο αναπνευστικό </a:t>
            </a:r>
          </a:p>
          <a:p>
            <a:pPr marL="342900" indent="-342900">
              <a:buFont typeface="Arial" panose="020B0604020202020204" pitchFamily="34" charset="0"/>
              <a:buChar char="•"/>
            </a:pPr>
            <a:r>
              <a:rPr lang="el-GR" sz="2200" dirty="0" smtClean="0"/>
              <a:t>Μέχρι τώρα έχουν αναγνωριστεί 7 στελέχη ανθρώπειων κορόνα-ιών</a:t>
            </a:r>
          </a:p>
          <a:p>
            <a:pPr marL="800100" lvl="1" indent="-342900">
              <a:buFont typeface="Arial" panose="020B0604020202020204" pitchFamily="34" charset="0"/>
              <a:buChar char="•"/>
            </a:pPr>
            <a:r>
              <a:rPr lang="el-GR" sz="2000" dirty="0" smtClean="0"/>
              <a:t>Οι τέσσερεις κυκλοφορούν συνεχώς και οι 3 προκαλούν επιδημίες </a:t>
            </a:r>
            <a:endParaRPr lang="en-US" sz="2000" dirty="0"/>
          </a:p>
        </p:txBody>
      </p:sp>
      <p:sp>
        <p:nvSpPr>
          <p:cNvPr id="4" name="TextBox 3"/>
          <p:cNvSpPr txBox="1"/>
          <p:nvPr/>
        </p:nvSpPr>
        <p:spPr>
          <a:xfrm>
            <a:off x="695795" y="3207399"/>
            <a:ext cx="4311634" cy="1631216"/>
          </a:xfrm>
          <a:prstGeom prst="rect">
            <a:avLst/>
          </a:prstGeom>
          <a:noFill/>
        </p:spPr>
        <p:txBody>
          <a:bodyPr wrap="square" rtlCol="0">
            <a:spAutoFit/>
          </a:bodyPr>
          <a:lstStyle/>
          <a:p>
            <a:r>
              <a:rPr lang="el-GR" sz="2000" b="1" u="sng" dirty="0" smtClean="0">
                <a:solidFill>
                  <a:schemeClr val="tx2">
                    <a:lumMod val="75000"/>
                  </a:schemeClr>
                </a:solidFill>
              </a:rPr>
              <a:t>Κοινοί ανθρώπειοι </a:t>
            </a:r>
            <a:r>
              <a:rPr lang="el-GR" sz="2000" b="1" u="sng" dirty="0" err="1" smtClean="0">
                <a:solidFill>
                  <a:schemeClr val="tx2">
                    <a:lumMod val="75000"/>
                  </a:schemeClr>
                </a:solidFill>
              </a:rPr>
              <a:t>κορονα</a:t>
            </a:r>
            <a:r>
              <a:rPr lang="el-GR" sz="2000" b="1" u="sng" dirty="0" smtClean="0">
                <a:solidFill>
                  <a:schemeClr val="tx2">
                    <a:lumMod val="75000"/>
                  </a:schemeClr>
                </a:solidFill>
              </a:rPr>
              <a:t>-ιοί</a:t>
            </a:r>
            <a:endParaRPr lang="en-US" sz="2000" b="1" u="sng" dirty="0" smtClean="0">
              <a:solidFill>
                <a:schemeClr val="tx2">
                  <a:lumMod val="75000"/>
                </a:schemeClr>
              </a:solidFill>
            </a:endParaRPr>
          </a:p>
          <a:p>
            <a:pPr marL="342900" indent="-342900">
              <a:buFont typeface="Arial" panose="020B0604020202020204" pitchFamily="34" charset="0"/>
              <a:buChar char="•"/>
            </a:pPr>
            <a:r>
              <a:rPr lang="en-US" sz="2000" dirty="0" smtClean="0"/>
              <a:t>HCoV-229E (</a:t>
            </a:r>
            <a:r>
              <a:rPr lang="en-US" sz="2000" dirty="0" err="1" smtClean="0"/>
              <a:t>alphacoronavirus</a:t>
            </a:r>
            <a:r>
              <a:rPr lang="en-US" sz="2000" dirty="0" smtClean="0"/>
              <a:t>)</a:t>
            </a:r>
          </a:p>
          <a:p>
            <a:pPr marL="342900" indent="-342900">
              <a:buFont typeface="Arial" panose="020B0604020202020204" pitchFamily="34" charset="0"/>
              <a:buChar char="•"/>
            </a:pPr>
            <a:r>
              <a:rPr lang="en-US" sz="2000" dirty="0" smtClean="0"/>
              <a:t>HCoV-NL63 (</a:t>
            </a:r>
            <a:r>
              <a:rPr lang="en-US" sz="2000" dirty="0" err="1" smtClean="0"/>
              <a:t>alphacoronavirus</a:t>
            </a:r>
            <a:r>
              <a:rPr lang="en-US" sz="2000" dirty="0" smtClean="0"/>
              <a:t>)</a:t>
            </a:r>
          </a:p>
          <a:p>
            <a:pPr marL="342900" indent="-342900">
              <a:buFont typeface="Arial" panose="020B0604020202020204" pitchFamily="34" charset="0"/>
              <a:buChar char="•"/>
            </a:pPr>
            <a:r>
              <a:rPr lang="en-US" sz="2000" dirty="0" smtClean="0"/>
              <a:t>HCoV-OC43 (</a:t>
            </a:r>
            <a:r>
              <a:rPr lang="en-US" sz="2000" dirty="0" err="1" smtClean="0"/>
              <a:t>betacoronavirus</a:t>
            </a:r>
            <a:r>
              <a:rPr lang="en-US" sz="2000" dirty="0" smtClean="0"/>
              <a:t>)</a:t>
            </a:r>
          </a:p>
          <a:p>
            <a:pPr marL="342900" indent="-342900">
              <a:buFont typeface="Arial" panose="020B0604020202020204" pitchFamily="34" charset="0"/>
              <a:buChar char="•"/>
            </a:pPr>
            <a:r>
              <a:rPr lang="en-US" sz="2000" dirty="0" smtClean="0"/>
              <a:t>HCoV-HKU1(</a:t>
            </a:r>
            <a:r>
              <a:rPr lang="en-US" sz="2000" dirty="0" err="1" smtClean="0"/>
              <a:t>betacoronavirus</a:t>
            </a:r>
            <a:r>
              <a:rPr lang="en-US" sz="2000" dirty="0" smtClean="0"/>
              <a:t>)</a:t>
            </a:r>
            <a:endParaRPr lang="en-US" sz="2000" dirty="0"/>
          </a:p>
        </p:txBody>
      </p:sp>
      <p:sp>
        <p:nvSpPr>
          <p:cNvPr id="5" name="TextBox 4"/>
          <p:cNvSpPr txBox="1"/>
          <p:nvPr/>
        </p:nvSpPr>
        <p:spPr>
          <a:xfrm>
            <a:off x="695796" y="4828945"/>
            <a:ext cx="5182490" cy="1323439"/>
          </a:xfrm>
          <a:prstGeom prst="rect">
            <a:avLst/>
          </a:prstGeom>
          <a:noFill/>
        </p:spPr>
        <p:txBody>
          <a:bodyPr wrap="square" rtlCol="0">
            <a:spAutoFit/>
          </a:bodyPr>
          <a:lstStyle/>
          <a:p>
            <a:r>
              <a:rPr lang="el-GR" sz="2000" b="1" u="sng" dirty="0" smtClean="0">
                <a:solidFill>
                  <a:schemeClr val="tx2">
                    <a:lumMod val="75000"/>
                  </a:schemeClr>
                </a:solidFill>
              </a:rPr>
              <a:t>Νέοι ανθρώπειοι </a:t>
            </a:r>
            <a:r>
              <a:rPr lang="el-GR" sz="2000" b="1" u="sng" dirty="0" err="1" smtClean="0">
                <a:solidFill>
                  <a:schemeClr val="tx2">
                    <a:lumMod val="75000"/>
                  </a:schemeClr>
                </a:solidFill>
              </a:rPr>
              <a:t>κορονα</a:t>
            </a:r>
            <a:r>
              <a:rPr lang="el-GR" sz="2000" b="1" u="sng" dirty="0" smtClean="0">
                <a:solidFill>
                  <a:schemeClr val="tx2">
                    <a:lumMod val="75000"/>
                  </a:schemeClr>
                </a:solidFill>
              </a:rPr>
              <a:t>-ιοί</a:t>
            </a:r>
            <a:endParaRPr lang="en-US" sz="2000" b="1" u="sng" dirty="0" smtClean="0">
              <a:solidFill>
                <a:schemeClr val="tx2">
                  <a:lumMod val="75000"/>
                </a:schemeClr>
              </a:solidFill>
            </a:endParaRPr>
          </a:p>
          <a:p>
            <a:pPr marL="342900" indent="-342900">
              <a:buFont typeface="Arial" panose="020B0604020202020204" pitchFamily="34" charset="0"/>
              <a:buChar char="•"/>
            </a:pPr>
            <a:r>
              <a:rPr lang="en-US" sz="2000" dirty="0" smtClean="0"/>
              <a:t>SARS-</a:t>
            </a:r>
            <a:r>
              <a:rPr lang="en-US" sz="2000" dirty="0" err="1" smtClean="0"/>
              <a:t>CoV</a:t>
            </a:r>
            <a:r>
              <a:rPr lang="en-US" sz="2000" dirty="0" smtClean="0"/>
              <a:t> (</a:t>
            </a:r>
            <a:r>
              <a:rPr lang="en-US" sz="2000" dirty="0" err="1" smtClean="0"/>
              <a:t>betacoronavirus</a:t>
            </a:r>
            <a:r>
              <a:rPr lang="en-US" sz="2000" dirty="0" smtClean="0"/>
              <a:t>)</a:t>
            </a:r>
          </a:p>
          <a:p>
            <a:pPr marL="342900" indent="-342900">
              <a:buFont typeface="Arial" panose="020B0604020202020204" pitchFamily="34" charset="0"/>
              <a:buChar char="•"/>
            </a:pPr>
            <a:r>
              <a:rPr lang="en-US" sz="2000" dirty="0" smtClean="0"/>
              <a:t>MERS-</a:t>
            </a:r>
            <a:r>
              <a:rPr lang="en-US" sz="2000" dirty="0" err="1" smtClean="0"/>
              <a:t>CoV</a:t>
            </a:r>
            <a:r>
              <a:rPr lang="en-US" sz="2000" dirty="0" smtClean="0"/>
              <a:t> (</a:t>
            </a:r>
            <a:r>
              <a:rPr lang="en-US" sz="2000" dirty="0" err="1" smtClean="0"/>
              <a:t>betacoronavirus</a:t>
            </a:r>
            <a:r>
              <a:rPr lang="en-US" sz="2000" dirty="0" smtClean="0"/>
              <a:t>)</a:t>
            </a:r>
          </a:p>
          <a:p>
            <a:pPr marL="342900" indent="-342900">
              <a:buFont typeface="Arial" panose="020B0604020202020204" pitchFamily="34" charset="0"/>
              <a:buChar char="•"/>
            </a:pPr>
            <a:r>
              <a:rPr lang="en-US" sz="2000" dirty="0" smtClean="0"/>
              <a:t>SARS-CoV-2 (COVID-19</a:t>
            </a:r>
            <a:r>
              <a:rPr lang="el-GR" sz="2000" dirty="0" smtClean="0"/>
              <a:t>) (</a:t>
            </a:r>
            <a:r>
              <a:rPr lang="en-US" sz="2000" dirty="0" err="1" smtClean="0"/>
              <a:t>betacoronavirus</a:t>
            </a:r>
            <a:r>
              <a:rPr lang="el-GR" sz="2000" dirty="0" smtClean="0"/>
              <a:t>)</a:t>
            </a:r>
            <a:endParaRPr lang="en-US" sz="2000" dirty="0"/>
          </a:p>
        </p:txBody>
      </p:sp>
    </p:spTree>
    <p:extLst>
      <p:ext uri="{BB962C8B-B14F-4D97-AF65-F5344CB8AC3E}">
        <p14:creationId xmlns:p14="http://schemas.microsoft.com/office/powerpoint/2010/main" val="3499555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747"/>
            <a:ext cx="11593286" cy="1325563"/>
          </a:xfrm>
        </p:spPr>
        <p:txBody>
          <a:bodyPr>
            <a:normAutofit/>
          </a:bodyPr>
          <a:lstStyle/>
          <a:p>
            <a:r>
              <a:rPr lang="el-GR" b="1" dirty="0">
                <a:solidFill>
                  <a:srgbClr val="FF0000"/>
                </a:solidFill>
              </a:rPr>
              <a:t>Η Νέα πανδημία από τον κορόνα-ιό </a:t>
            </a:r>
            <a:r>
              <a:rPr lang="en-US" b="1" dirty="0">
                <a:solidFill>
                  <a:srgbClr val="FF0000"/>
                </a:solidFill>
              </a:rPr>
              <a:t>(COVID-19)</a:t>
            </a:r>
            <a:endParaRPr lang="en-US" dirty="0"/>
          </a:p>
        </p:txBody>
      </p:sp>
      <p:pic>
        <p:nvPicPr>
          <p:cNvPr id="1026" name="Picture 2" descr="https://img.medscapestatic.com/pi/features/slideshow-slide/2019-novel-coronavirus-6012559/updated/fig4.jpg?resize=65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01267" y="1140207"/>
            <a:ext cx="6191250" cy="4210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1109" y="5673436"/>
            <a:ext cx="11184577" cy="1200329"/>
          </a:xfrm>
          <a:prstGeom prst="rect">
            <a:avLst/>
          </a:prstGeom>
          <a:noFill/>
        </p:spPr>
        <p:txBody>
          <a:bodyPr wrap="square" rtlCol="0">
            <a:spAutoFit/>
          </a:bodyPr>
          <a:lstStyle/>
          <a:p>
            <a:r>
              <a:rPr lang="el-GR" sz="2400" dirty="0" smtClean="0"/>
              <a:t>Τα πρώτα κρούσματα των αναπνευστικών λοιμώξεων που παρατηρήθηκαν στο </a:t>
            </a:r>
            <a:r>
              <a:rPr lang="en-US" sz="2400" dirty="0" smtClean="0"/>
              <a:t>Wuhan </a:t>
            </a:r>
            <a:r>
              <a:rPr lang="el-GR" sz="2400" dirty="0" smtClean="0"/>
              <a:t>της Κίνας είχαν σχέση με μεγάλη</a:t>
            </a:r>
            <a:r>
              <a:rPr lang="en-US" sz="2400" dirty="0" smtClean="0"/>
              <a:t> </a:t>
            </a:r>
            <a:r>
              <a:rPr lang="el-GR" sz="2400" dirty="0" smtClean="0"/>
              <a:t>αγορά θαλασσινών και ακολούθησαν τα επεισόδια από πάσχοντα σε υγιή άτομα </a:t>
            </a:r>
            <a:endParaRPr lang="en-US" sz="2400" dirty="0"/>
          </a:p>
        </p:txBody>
      </p:sp>
    </p:spTree>
    <p:extLst>
      <p:ext uri="{BB962C8B-B14F-4D97-AF65-F5344CB8AC3E}">
        <p14:creationId xmlns:p14="http://schemas.microsoft.com/office/powerpoint/2010/main" val="339004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27667"/>
            <a:ext cx="11691257" cy="1325563"/>
          </a:xfrm>
        </p:spPr>
        <p:txBody>
          <a:bodyPr>
            <a:normAutofit/>
          </a:bodyPr>
          <a:lstStyle/>
          <a:p>
            <a:r>
              <a:rPr lang="el-GR" b="1" dirty="0">
                <a:solidFill>
                  <a:srgbClr val="FF0000"/>
                </a:solidFill>
              </a:rPr>
              <a:t>Η Νέα πανδημία από τον κορόνα-ιό </a:t>
            </a:r>
            <a:r>
              <a:rPr lang="en-US" b="1" dirty="0">
                <a:solidFill>
                  <a:srgbClr val="FF0000"/>
                </a:solidFill>
              </a:rPr>
              <a:t>(COVID-19)</a:t>
            </a:r>
            <a:endParaRPr lang="en-US" dirty="0"/>
          </a:p>
        </p:txBody>
      </p:sp>
      <p:pic>
        <p:nvPicPr>
          <p:cNvPr id="2050" name="Picture 2" descr="https://img.medscapestatic.com/pi/features/slideshow-slide/2019-novel-coronavirus-6012559/updated/fig5.jpg?resize=650:*"/>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96419" y="1224395"/>
            <a:ext cx="6191250" cy="4210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6418" y="5600700"/>
            <a:ext cx="11331038" cy="830997"/>
          </a:xfrm>
          <a:prstGeom prst="rect">
            <a:avLst/>
          </a:prstGeom>
          <a:noFill/>
        </p:spPr>
        <p:txBody>
          <a:bodyPr wrap="square" rtlCol="0">
            <a:spAutoFit/>
          </a:bodyPr>
          <a:lstStyle/>
          <a:p>
            <a:r>
              <a:rPr lang="el-GR" sz="2400" dirty="0" smtClean="0"/>
              <a:t>Μέσω ταξιδιωτών η νόσος μεταδόθηκε σε άλλες περιοχές και έτσι η </a:t>
            </a:r>
            <a:r>
              <a:rPr lang="en-US" sz="2400" dirty="0" smtClean="0"/>
              <a:t>WHO </a:t>
            </a:r>
            <a:r>
              <a:rPr lang="el-GR" sz="2400" dirty="0" smtClean="0"/>
              <a:t>χαρακτήρισε το φαινόμενο ως πανδημία</a:t>
            </a:r>
            <a:endParaRPr lang="en-US" sz="2400" dirty="0"/>
          </a:p>
        </p:txBody>
      </p:sp>
    </p:spTree>
    <p:extLst>
      <p:ext uri="{BB962C8B-B14F-4D97-AF65-F5344CB8AC3E}">
        <p14:creationId xmlns:p14="http://schemas.microsoft.com/office/powerpoint/2010/main" val="3991006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310695"/>
            <a:ext cx="11680371" cy="1325563"/>
          </a:xfrm>
        </p:spPr>
        <p:txBody>
          <a:bodyPr/>
          <a:lstStyle/>
          <a:p>
            <a:r>
              <a:rPr lang="el-GR" b="1" dirty="0">
                <a:solidFill>
                  <a:srgbClr val="FF0000"/>
                </a:solidFill>
              </a:rPr>
              <a:t>Η Νέα πανδημία από τον κορόνα-ιό </a:t>
            </a:r>
            <a:r>
              <a:rPr lang="en-US" b="1" dirty="0">
                <a:solidFill>
                  <a:srgbClr val="FF0000"/>
                </a:solidFill>
              </a:rPr>
              <a:t>(COVID-19)</a:t>
            </a:r>
            <a:endParaRPr lang="en-US" dirty="0"/>
          </a:p>
        </p:txBody>
      </p:sp>
      <p:sp>
        <p:nvSpPr>
          <p:cNvPr id="4" name="TextBox 3"/>
          <p:cNvSpPr txBox="1"/>
          <p:nvPr/>
        </p:nvSpPr>
        <p:spPr>
          <a:xfrm>
            <a:off x="405245" y="5403273"/>
            <a:ext cx="184731" cy="369332"/>
          </a:xfrm>
          <a:prstGeom prst="rect">
            <a:avLst/>
          </a:prstGeom>
          <a:noFill/>
        </p:spPr>
        <p:txBody>
          <a:bodyPr wrap="none" rtlCol="0">
            <a:spAutoFit/>
          </a:bodyPr>
          <a:lstStyle/>
          <a:p>
            <a:endParaRPr lang="en-US" dirty="0"/>
          </a:p>
        </p:txBody>
      </p:sp>
      <p:sp>
        <p:nvSpPr>
          <p:cNvPr id="5" name="Content Placeholder 4"/>
          <p:cNvSpPr>
            <a:spLocks noGrp="1"/>
          </p:cNvSpPr>
          <p:nvPr>
            <p:ph idx="1"/>
          </p:nvPr>
        </p:nvSpPr>
        <p:spPr>
          <a:xfrm>
            <a:off x="838200" y="1324879"/>
            <a:ext cx="10515600" cy="5032375"/>
          </a:xfrm>
        </p:spPr>
        <p:txBody>
          <a:bodyPr>
            <a:noAutofit/>
          </a:bodyPr>
          <a:lstStyle/>
          <a:p>
            <a:r>
              <a:rPr lang="el-GR" sz="2400" dirty="0" smtClean="0"/>
              <a:t>Σε 30 </a:t>
            </a:r>
            <a:r>
              <a:rPr lang="el-GR" sz="2400" dirty="0"/>
              <a:t>ημέρες </a:t>
            </a:r>
            <a:r>
              <a:rPr lang="el-GR" sz="2400" dirty="0" smtClean="0"/>
              <a:t>μια </a:t>
            </a:r>
            <a:r>
              <a:rPr lang="el-GR" sz="2400" dirty="0"/>
              <a:t>τοπική επιδημία </a:t>
            </a:r>
            <a:r>
              <a:rPr lang="el-GR" sz="2400" dirty="0" err="1" smtClean="0"/>
              <a:t>κατέστει</a:t>
            </a:r>
            <a:r>
              <a:rPr lang="el-GR" sz="2400" dirty="0" smtClean="0"/>
              <a:t> </a:t>
            </a:r>
            <a:r>
              <a:rPr lang="el-GR" sz="2400" dirty="0"/>
              <a:t>πανδημία</a:t>
            </a:r>
          </a:p>
          <a:p>
            <a:r>
              <a:rPr lang="el-GR" sz="2400" dirty="0"/>
              <a:t>Η θνητότητα από τη νόσο υπολογίστηκε αρχικώς στο 2.3% (2.9% στο </a:t>
            </a:r>
            <a:r>
              <a:rPr lang="en-US" sz="2400" dirty="0"/>
              <a:t>Hubei, </a:t>
            </a:r>
            <a:r>
              <a:rPr lang="el-GR" sz="2400" dirty="0"/>
              <a:t>και 0.4% σε άλλες περιοχές της Κίνας</a:t>
            </a:r>
          </a:p>
          <a:p>
            <a:r>
              <a:rPr lang="el-GR" sz="2400" dirty="0" smtClean="0"/>
              <a:t>Οι άνδρες προσβάλλονται συχνότερα από </a:t>
            </a:r>
            <a:r>
              <a:rPr lang="el-GR" sz="2400" dirty="0"/>
              <a:t>όσο τις γυναίκες (51,4% </a:t>
            </a:r>
            <a:r>
              <a:rPr lang="el-GR" sz="2400" dirty="0" smtClean="0"/>
              <a:t>: </a:t>
            </a:r>
            <a:r>
              <a:rPr lang="el-GR" sz="2400" dirty="0"/>
              <a:t>48.6%)</a:t>
            </a:r>
          </a:p>
          <a:p>
            <a:r>
              <a:rPr lang="el-GR" sz="2400" dirty="0" smtClean="0"/>
              <a:t>Ηλικία ≥60 και υποκείμενα νοσήματα είναι </a:t>
            </a:r>
            <a:r>
              <a:rPr lang="el-GR" sz="2400" dirty="0" err="1" smtClean="0"/>
              <a:t>προδιαθεσικοί</a:t>
            </a:r>
            <a:r>
              <a:rPr lang="el-GR" sz="2400" dirty="0" smtClean="0"/>
              <a:t> παράγοντες: </a:t>
            </a:r>
            <a:endParaRPr lang="el-GR" sz="2400" dirty="0"/>
          </a:p>
          <a:p>
            <a:pPr lvl="1"/>
            <a:r>
              <a:rPr lang="el-GR" sz="2000" dirty="0"/>
              <a:t>υπέρταση, διαβήτης, χρόνιο αναπνευστικό νόσημα, </a:t>
            </a:r>
            <a:r>
              <a:rPr lang="el-GR" sz="2000" dirty="0" smtClean="0"/>
              <a:t>καρκίνος</a:t>
            </a:r>
            <a:endParaRPr lang="el-GR" sz="2000" dirty="0"/>
          </a:p>
          <a:p>
            <a:r>
              <a:rPr lang="el-GR" sz="2400" dirty="0"/>
              <a:t>Οι περισσότερες επιβεβαιωμένες περιπτώσεις ήταν ελαφρές (80.9%) και αφορούσαν άτομα ηλικίας 30-69 ετών</a:t>
            </a:r>
            <a:endParaRPr lang="en-US" sz="2400" dirty="0"/>
          </a:p>
          <a:p>
            <a:r>
              <a:rPr lang="el-GR" sz="2400" dirty="0" smtClean="0"/>
              <a:t>Σοβαρά νόσησαν τα 13.8%: δύσπνοια, ταχύπνοια (≥30/λεπτό), κορεσμός Ο2 ≤93%, </a:t>
            </a:r>
            <a:r>
              <a:rPr lang="en-US" sz="2400" dirty="0" smtClean="0"/>
              <a:t>PaO2/FiO2&lt;300 (</a:t>
            </a:r>
            <a:r>
              <a:rPr lang="en-US" sz="1800" dirty="0" smtClean="0"/>
              <a:t>ratio of arterial partial pressure of oxygen to fraction of inspired oxygen)</a:t>
            </a:r>
            <a:endParaRPr lang="en-US" sz="2400" dirty="0" smtClean="0"/>
          </a:p>
          <a:p>
            <a:r>
              <a:rPr lang="el-GR" sz="2400" dirty="0" smtClean="0"/>
              <a:t>Όλοι οι θάνατοι διαπιστώθηκαν  σε βαριά πάσχοντες (αναπνευστική ανεπάρκεια, σηπτική καταπληξία, </a:t>
            </a:r>
            <a:r>
              <a:rPr lang="el-GR" sz="2400" dirty="0" err="1" smtClean="0"/>
              <a:t>πολυοργανική</a:t>
            </a:r>
            <a:r>
              <a:rPr lang="el-GR" sz="2400" dirty="0" smtClean="0"/>
              <a:t> ανεπάρκεια) θνητότητα 49%</a:t>
            </a:r>
            <a:endParaRPr lang="en-US" sz="2400" dirty="0"/>
          </a:p>
        </p:txBody>
      </p:sp>
    </p:spTree>
    <p:extLst>
      <p:ext uri="{BB962C8B-B14F-4D97-AF65-F5344CB8AC3E}">
        <p14:creationId xmlns:p14="http://schemas.microsoft.com/office/powerpoint/2010/main" val="2580432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mg.medscapestatic.com/pi/features/slideshow-slide/2019-novel-coronavirus-6012559/updated/fig10.jpg?resize=65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9752" y="0"/>
            <a:ext cx="10046161" cy="6831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265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268287" cy="1325563"/>
          </a:xfrm>
        </p:spPr>
        <p:txBody>
          <a:bodyPr/>
          <a:lstStyle/>
          <a:p>
            <a:r>
              <a:rPr lang="el-GR" dirty="0" smtClean="0"/>
              <a:t>Θνητότητα</a:t>
            </a:r>
            <a:endParaRPr lang="en-US" dirty="0"/>
          </a:p>
        </p:txBody>
      </p:sp>
      <p:pic>
        <p:nvPicPr>
          <p:cNvPr id="5122" name="Picture 2" descr="https://img.medscapestatic.com/pi/features/slideshow-slide/2019-novel-coronavirus-6012559/updated/fig13.jpg?resize=65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06487" y="1112626"/>
            <a:ext cx="7947870" cy="54045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4216" y="3929842"/>
            <a:ext cx="3622271" cy="1569660"/>
          </a:xfrm>
          <a:prstGeom prst="rect">
            <a:avLst/>
          </a:prstGeom>
          <a:noFill/>
        </p:spPr>
        <p:txBody>
          <a:bodyPr wrap="square" rtlCol="0">
            <a:spAutoFit/>
          </a:bodyPr>
          <a:lstStyle/>
          <a:p>
            <a:r>
              <a:rPr lang="el-GR" sz="2400" dirty="0" smtClean="0"/>
              <a:t>Τα δεδομένα για τη νόσο από </a:t>
            </a:r>
            <a:r>
              <a:rPr lang="en-US" sz="2400" dirty="0" smtClean="0"/>
              <a:t>CoVID-19 </a:t>
            </a:r>
            <a:r>
              <a:rPr lang="el-GR" sz="2400" dirty="0" smtClean="0"/>
              <a:t>μπορεί να αλλάξουν με την εξέλιξη της πανδημίας   </a:t>
            </a:r>
            <a:endParaRPr lang="en-US" sz="2400" dirty="0"/>
          </a:p>
        </p:txBody>
      </p:sp>
    </p:spTree>
    <p:extLst>
      <p:ext uri="{BB962C8B-B14F-4D97-AF65-F5344CB8AC3E}">
        <p14:creationId xmlns:p14="http://schemas.microsoft.com/office/powerpoint/2010/main" val="2788078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1692</Words>
  <Application>Microsoft Office PowerPoint</Application>
  <PresentationFormat>Widescreen</PresentationFormat>
  <Paragraphs>183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Cambria Math</vt:lpstr>
      <vt:lpstr>Office Theme</vt:lpstr>
      <vt:lpstr>Η Νέα πανδημία από τον κορόνα-ιό (COVID-19)</vt:lpstr>
      <vt:lpstr>Η Νέα πανδημία από τον κορόνα-ιό (COVID-19)</vt:lpstr>
      <vt:lpstr>Η Νέα πανδημία από τον κορόνα-ιό (COVID-19)</vt:lpstr>
      <vt:lpstr>Η Νέα πανδημία από τον κορόνα-ιό (COVID-19)</vt:lpstr>
      <vt:lpstr>Η Νέα πανδημία από τον κορόνα-ιό (COVID-19)</vt:lpstr>
      <vt:lpstr>Η Νέα πανδημία από τον κορόνα-ιό (COVID-19)</vt:lpstr>
      <vt:lpstr>Η Νέα πανδημία από τον κορόνα-ιό (COVID-19)</vt:lpstr>
      <vt:lpstr>PowerPoint Presentation</vt:lpstr>
      <vt:lpstr>Θνητότητα</vt:lpstr>
      <vt:lpstr>PowerPoint Presentation</vt:lpstr>
      <vt:lpstr>COVID-19</vt:lpstr>
      <vt:lpstr>Αριθμοί και ποσοστά</vt:lpstr>
      <vt:lpstr>Βασικός αριθμός αναπαραγωγής (RO) </vt:lpstr>
      <vt:lpstr>Απλή λογική</vt:lpstr>
      <vt:lpstr>Προσθέστε τη θνητότητα από τη νόσο (ποσοστό παθόντων που θα πεθάνουν από τη νόσο) </vt:lpstr>
      <vt:lpstr>Μια εικόνα χίλιες λέξεις</vt:lpstr>
      <vt:lpstr>Πού τοποθετείται ο νέος CoV-2019;</vt:lpstr>
      <vt:lpstr>Τελικά o CoV-2019 είναι σοβαρό πρόβλημα;</vt:lpstr>
      <vt:lpstr>Τι μπορούμε να κάνουμε;</vt:lpstr>
      <vt:lpstr>Πόσο ακριβές το test;</vt:lpstr>
      <vt:lpstr>PowerPoint Presentation</vt:lpstr>
      <vt:lpstr>Σημεία και συμπτώματα της νόσου από COVID-19</vt:lpstr>
      <vt:lpstr>Προφύλαξη από τη νόσο COVID-19</vt:lpstr>
      <vt:lpstr>Οδηγίες προς τον Παιδίατρο</vt:lpstr>
      <vt:lpstr>Οδηγίες του Υπουργείου Υγείας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Νέα πανδημία από τον κορόνα-ιό (COVID-19)</dc:title>
  <dc:creator>Dimitris Kafetzis</dc:creator>
  <cp:lastModifiedBy>Dimitris Kafetzis</cp:lastModifiedBy>
  <cp:revision>3</cp:revision>
  <dcterms:created xsi:type="dcterms:W3CDTF">2020-03-27T09:24:20Z</dcterms:created>
  <dcterms:modified xsi:type="dcterms:W3CDTF">2020-03-27T09:33:51Z</dcterms:modified>
</cp:coreProperties>
</file>